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8"/>
  </p:notesMasterIdLst>
  <p:sldIdLst>
    <p:sldId id="257" r:id="rId2"/>
    <p:sldId id="367" r:id="rId3"/>
    <p:sldId id="644" r:id="rId4"/>
    <p:sldId id="687" r:id="rId5"/>
    <p:sldId id="698" r:id="rId6"/>
    <p:sldId id="694" r:id="rId7"/>
    <p:sldId id="693" r:id="rId8"/>
    <p:sldId id="697" r:id="rId9"/>
    <p:sldId id="696" r:id="rId10"/>
    <p:sldId id="699" r:id="rId11"/>
    <p:sldId id="686" r:id="rId12"/>
    <p:sldId id="692" r:id="rId13"/>
    <p:sldId id="695" r:id="rId14"/>
    <p:sldId id="700" r:id="rId15"/>
    <p:sldId id="676" r:id="rId16"/>
    <p:sldId id="689" r:id="rId17"/>
    <p:sldId id="653" r:id="rId18"/>
    <p:sldId id="654" r:id="rId19"/>
    <p:sldId id="685" r:id="rId20"/>
    <p:sldId id="681" r:id="rId21"/>
    <p:sldId id="684" r:id="rId22"/>
    <p:sldId id="675" r:id="rId23"/>
    <p:sldId id="680" r:id="rId24"/>
    <p:sldId id="647" r:id="rId25"/>
    <p:sldId id="648" r:id="rId26"/>
    <p:sldId id="701" r:id="rId27"/>
    <p:sldId id="691" r:id="rId28"/>
    <p:sldId id="645" r:id="rId29"/>
    <p:sldId id="646" r:id="rId30"/>
    <p:sldId id="679" r:id="rId31"/>
    <p:sldId id="650" r:id="rId32"/>
    <p:sldId id="669" r:id="rId33"/>
    <p:sldId id="665" r:id="rId34"/>
    <p:sldId id="702" r:id="rId35"/>
    <p:sldId id="658" r:id="rId36"/>
    <p:sldId id="683" r:id="rId37"/>
    <p:sldId id="704" r:id="rId38"/>
    <p:sldId id="666" r:id="rId39"/>
    <p:sldId id="659" r:id="rId40"/>
    <p:sldId id="661" r:id="rId41"/>
    <p:sldId id="662" r:id="rId42"/>
    <p:sldId id="663" r:id="rId43"/>
    <p:sldId id="664" r:id="rId44"/>
    <p:sldId id="703" r:id="rId45"/>
    <p:sldId id="674" r:id="rId46"/>
    <p:sldId id="30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367"/>
            <p14:sldId id="644"/>
            <p14:sldId id="687"/>
            <p14:sldId id="698"/>
            <p14:sldId id="694"/>
            <p14:sldId id="693"/>
            <p14:sldId id="697"/>
            <p14:sldId id="696"/>
            <p14:sldId id="699"/>
            <p14:sldId id="686"/>
            <p14:sldId id="692"/>
            <p14:sldId id="695"/>
            <p14:sldId id="700"/>
            <p14:sldId id="676"/>
            <p14:sldId id="689"/>
            <p14:sldId id="653"/>
            <p14:sldId id="654"/>
            <p14:sldId id="685"/>
            <p14:sldId id="681"/>
            <p14:sldId id="684"/>
            <p14:sldId id="675"/>
            <p14:sldId id="680"/>
            <p14:sldId id="647"/>
            <p14:sldId id="648"/>
          </p14:sldIdLst>
        </p14:section>
        <p14:section name="Untitled Section" id="{E1FF7742-D6E8-4014-BE06-9B19DA58E341}">
          <p14:sldIdLst>
            <p14:sldId id="701"/>
            <p14:sldId id="691"/>
            <p14:sldId id="645"/>
            <p14:sldId id="646"/>
            <p14:sldId id="679"/>
            <p14:sldId id="650"/>
            <p14:sldId id="669"/>
            <p14:sldId id="665"/>
            <p14:sldId id="702"/>
            <p14:sldId id="658"/>
            <p14:sldId id="683"/>
            <p14:sldId id="704"/>
            <p14:sldId id="666"/>
            <p14:sldId id="659"/>
            <p14:sldId id="661"/>
            <p14:sldId id="662"/>
            <p14:sldId id="663"/>
            <p14:sldId id="664"/>
            <p14:sldId id="703"/>
            <p14:sldId id="674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BE68F8"/>
    <a:srgbClr val="FFFFFF"/>
    <a:srgbClr val="B1063A"/>
    <a:srgbClr val="F2F2F2"/>
    <a:srgbClr val="FCDFCA"/>
    <a:srgbClr val="DD640C"/>
    <a:srgbClr val="FDC0D2"/>
    <a:srgbClr val="FF6600"/>
    <a:srgbClr val="AFAB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90440" autoAdjust="0"/>
  </p:normalViewPr>
  <p:slideViewPr>
    <p:cSldViewPr snapToGrid="0">
      <p:cViewPr varScale="1">
        <p:scale>
          <a:sx n="62" d="100"/>
          <a:sy n="62" d="100"/>
        </p:scale>
        <p:origin x="420" y="45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tistic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mean reciprocal rank</a:t>
            </a:r>
            <a:r>
              <a:rPr lang="en-US" dirty="0"/>
              <a:t> is a </a:t>
            </a:r>
            <a:r>
              <a:rPr lang="en-US" dirty="0">
                <a:hlinkClick r:id="rId3" tooltip="Statistic"/>
              </a:rPr>
              <a:t>statistic</a:t>
            </a:r>
            <a:r>
              <a:rPr lang="en-US" dirty="0"/>
              <a:t> measure for evaluating any process that produces a list of possible responses to a sample of queries, ordered by probability of correctness</a:t>
            </a:r>
            <a:endParaRPr lang="en-US" sz="12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Ex-ante prediction: before the event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Peaking strategy: at the event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Macro: collective behavior of cascades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Micro: individual status/actions of users/items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Micro: concerns the behaviors of communities/clusters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7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degree centrality (DC) [18] is the simplest index to measure nodes’ influence. The larger degree a node has, 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92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] </a:t>
            </a:r>
            <a:r>
              <a:rPr lang="en-US" dirty="0"/>
              <a:t>Eisenberg, Joseph. "R0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05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Other </a:t>
            </a:r>
            <a:r>
              <a:rPr lang="en-US" b="1" dirty="0" err="1"/>
              <a:t>readind</a:t>
            </a:r>
            <a:endParaRPr lang="en-US" b="1" dirty="0"/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Bond, R. M.,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Fariss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 J., Jones, J. J., Kramer, A. D., Marlow, C., Settle, J. E., &amp; Fowler, J. H. (2012). A 61-million-person experiment in social influence and political mobilization.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489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(7415), 295-298.</a:t>
            </a:r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Bessi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&amp; Ferrara, E. (2016). Social bots distort the 2016 US Presidential election online discussion.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First Monday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21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(11-7).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60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Beginning already gives a good estimate of the Ro, but we also see where it does not work well, for the super popular, </a:t>
            </a:r>
          </a:p>
          <a:p>
            <a:r>
              <a:rPr lang="en-US" dirty="0"/>
              <a:t>Reproductive number is non-stationary, because as more people get infected it gets more difficult to find other infected ones.</a:t>
            </a:r>
          </a:p>
          <a:p>
            <a:r>
              <a:rPr lang="en-US" dirty="0"/>
              <a:t>So, it has a concave shape, fast growth, plateaus, then decays.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22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alpha = zero, then we have lifelong immunity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[Wikipedia 2020] </a:t>
            </a:r>
            <a:r>
              <a:rPr lang="en-US" dirty="0"/>
              <a:t>https://en.wikipedia.org/wiki/Compartmental_models_in_epidemiology#The_SIR_model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[Eisenberg 2020] </a:t>
            </a:r>
            <a:r>
              <a:rPr lang="en-US" dirty="0"/>
              <a:t>Eisenberg, Joseph. "R0: How scientists quantify the intensity of an outbreak like coronavirus and its pandemic potential." </a:t>
            </a:r>
            <a:r>
              <a:rPr lang="en-US" i="1" dirty="0"/>
              <a:t>The Conversation, Michigan University School of Public Health</a:t>
            </a:r>
            <a:r>
              <a:rPr lang="en-US" dirty="0"/>
              <a:t> 27 (2020). https://sph.umich.edu/pursuit/2020posts/how-scientists-quantify-outbreaks.html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</a:t>
            </a:r>
            <a:r>
              <a:rPr lang="en-US" b="1" dirty="0" err="1"/>
              <a:t>Bertozzi</a:t>
            </a:r>
            <a:r>
              <a:rPr lang="en-US" b="1" dirty="0"/>
              <a:t> 2020] </a:t>
            </a:r>
            <a:r>
              <a:rPr lang="en-US" dirty="0" err="1"/>
              <a:t>Bertozzi</a:t>
            </a:r>
            <a:r>
              <a:rPr lang="en-US" dirty="0"/>
              <a:t>, Andrea L., et al. "The challenges of modeling and forecasting the spread of COVID-19." </a:t>
            </a:r>
            <a:r>
              <a:rPr lang="en-US" i="1" dirty="0"/>
              <a:t>Proceedings of the National Academy of Sciences</a:t>
            </a:r>
            <a:r>
              <a:rPr lang="en-US" dirty="0"/>
              <a:t> 117.29 (2020): 16732-16738.</a:t>
            </a:r>
          </a:p>
          <a:p>
            <a:endParaRPr lang="en-US" dirty="0"/>
          </a:p>
          <a:p>
            <a:r>
              <a:rPr lang="en-US" b="1" dirty="0"/>
              <a:t>[Stevens 2020] </a:t>
            </a:r>
            <a:r>
              <a:rPr lang="en-US" dirty="0"/>
              <a:t>Why outbreaks like coronavirus spread exponentially and how to "flatten the curve"</a:t>
            </a:r>
          </a:p>
          <a:p>
            <a:r>
              <a:rPr lang="en-US" dirty="0"/>
              <a:t>https://twitter.com/Harry_Stevens/status/1238940084994523136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93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Times New Roman" panose="02020603050405020304" pitchFamily="18" charset="0"/>
              </a:rPr>
              <a:t>Jin</a:t>
            </a:r>
            <a:r>
              <a:rPr lang="en-US" dirty="0">
                <a:effectLst/>
                <a:latin typeface="Times New Roman" panose="02020603050405020304" pitchFamily="18" charset="0"/>
              </a:rPr>
              <a:t>, et al. 2013, Epidemiological Modeling of News and Rumors on Twitter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Vosoughi</a:t>
            </a:r>
            <a:r>
              <a:rPr lang="en-US" dirty="0"/>
              <a:t>, S., Roy, D., &amp; Aral, S. (2018). The spread of true and false news online. </a:t>
            </a:r>
            <a:r>
              <a:rPr lang="en-US" i="1" dirty="0"/>
              <a:t>Science</a:t>
            </a:r>
            <a:r>
              <a:rPr lang="en-US" dirty="0"/>
              <a:t>, </a:t>
            </a:r>
            <a:r>
              <a:rPr lang="en-US" i="1" dirty="0"/>
              <a:t>359</a:t>
            </a:r>
            <a:r>
              <a:rPr lang="en-US" dirty="0"/>
              <a:t>(6380), 1146-1151.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22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Pagani, G. A., &amp; Aiello, M. (2013). The power grid as a complex network: a survey. </a:t>
            </a:r>
            <a:r>
              <a:rPr lang="en-US" i="1" dirty="0" err="1"/>
              <a:t>Physica</a:t>
            </a:r>
            <a:r>
              <a:rPr lang="en-US" i="1" dirty="0"/>
              <a:t> A: Statistical Mechanics and its Applications</a:t>
            </a:r>
            <a:r>
              <a:rPr lang="en-US" dirty="0"/>
              <a:t>, </a:t>
            </a:r>
            <a:r>
              <a:rPr lang="en-US" i="1" dirty="0"/>
              <a:t>392</a:t>
            </a:r>
            <a:r>
              <a:rPr lang="en-US" dirty="0"/>
              <a:t>(11), 2688-2700.</a:t>
            </a:r>
          </a:p>
          <a:p>
            <a:endParaRPr lang="en-US" dirty="0"/>
          </a:p>
          <a:p>
            <a:r>
              <a:rPr lang="en-US" dirty="0"/>
              <a:t>Kinney-etal-2005_Modeling cascading failures in the North American power grid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Newman, M. (2018). </a:t>
            </a:r>
            <a:r>
              <a:rPr lang="en-US" i="1" dirty="0"/>
              <a:t>Networks</a:t>
            </a:r>
            <a:r>
              <a:rPr lang="en-US" dirty="0"/>
              <a:t>. Oxford university press.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15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Tau-1 infection cycle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Tau-2 removal cycle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Kx = Equivalent load frequency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Kw = </a:t>
            </a:r>
            <a:r>
              <a:rPr lang="en-US" dirty="0">
                <a:effectLst/>
                <a:latin typeface="Times New Roman" panose="02020603050405020304" pitchFamily="18" charset="0"/>
              </a:rPr>
              <a:t>Equivalent generator unit power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Px = Changes in power of all loads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Px = Changes in power of all generators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Omega = Changes of angular acceleration of equivalent generator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Rotor equation allow to compute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Kxq</a:t>
            </a:r>
            <a:r>
              <a:rPr lang="en-US" dirty="0">
                <a:effectLst/>
                <a:latin typeface="Times New Roman" panose="02020603050405020304" pitchFamily="18" charset="0"/>
              </a:rPr>
              <a:t> = Changes of power of load 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Kwc</a:t>
            </a:r>
            <a:r>
              <a:rPr lang="en-US" dirty="0">
                <a:effectLst/>
                <a:latin typeface="Times New Roman" panose="02020603050405020304" pitchFamily="18" charset="0"/>
              </a:rPr>
              <a:t> = Changes of power of generator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  <a:latin typeface="Times New Roman" panose="02020603050405020304" pitchFamily="18" charset="0"/>
              </a:rPr>
              <a:t>Tj</a:t>
            </a:r>
            <a:r>
              <a:rPr lang="en-US" dirty="0">
                <a:effectLst/>
                <a:latin typeface="Times New Roman" panose="02020603050405020304" pitchFamily="18" charset="0"/>
              </a:rPr>
              <a:t> =Equivalent Inertia time constant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KE = system unit power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Interactive Cascading Failure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Power flow redistribution employs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primary frequency regulation ‎[46, 47] and rotor equation ‎[48]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Two types of flow: communication and power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u="sng" dirty="0"/>
              <a:t>Two Time windows</a:t>
            </a:r>
            <a:r>
              <a:rPr lang="en-US" b="0" dirty="0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 </a:t>
            </a:r>
            <a:r>
              <a:rPr lang="en-US" dirty="0"/>
              <a:t>virus infection cycle (SIR)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tripping time of overloaded branches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[Wang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01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Wang et al. (2019), Cascading Failures Analysis Considering Extreme Virus Propagation of Cyber-Physical Systems in Smart Grids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4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7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of maximizing a monotone submodular function subject to a cardinality constraint admits a </a:t>
            </a:r>
            <a:r>
              <a:rPr lang="en-US" dirty="0">
                <a:effectLst/>
              </a:rPr>
              <a:t>1 − 1 / e </a:t>
            </a:r>
            <a:r>
              <a:rPr lang="en-US" dirty="0"/>
              <a:t>approximation algorithm</a:t>
            </a:r>
          </a:p>
          <a:p>
            <a:endParaRPr lang="en-US" dirty="0"/>
          </a:p>
          <a:p>
            <a:r>
              <a:rPr lang="en-US" sz="1800" b="0" i="0" u="none" strike="noStrike" baseline="0" dirty="0">
                <a:latin typeface="CMR17"/>
              </a:rPr>
              <a:t>Krause, A. , </a:t>
            </a:r>
            <a:r>
              <a:rPr lang="en-US" sz="1800" b="0" i="0" u="none" strike="noStrike" baseline="0" dirty="0" err="1">
                <a:latin typeface="CMR17"/>
              </a:rPr>
              <a:t>Golovin</a:t>
            </a:r>
            <a:r>
              <a:rPr lang="en-US" sz="1800" b="0" i="0" u="none" strike="noStrike" baseline="0" dirty="0">
                <a:latin typeface="CMR17"/>
              </a:rPr>
              <a:t>, D., 2014, Submodular Function Maximization.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71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 is a stochastic version of coverage submodular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16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14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Knowing more only shrinks entropy</a:t>
            </a:r>
          </a:p>
          <a:p>
            <a:endParaRPr lang="en-US" dirty="0"/>
          </a:p>
          <a:p>
            <a:r>
              <a:rPr lang="en-US" dirty="0"/>
              <a:t>F(A) is a submodular function if the </a:t>
            </a:r>
            <a:r>
              <a:rPr lang="en-US" dirty="0" err="1"/>
              <a:t>Xs</a:t>
            </a:r>
            <a:r>
              <a:rPr lang="en-US" dirty="0"/>
              <a:t> are conditionally independent given the Ys</a:t>
            </a:r>
          </a:p>
          <a:p>
            <a:endParaRPr lang="en-US" dirty="0"/>
          </a:p>
          <a:p>
            <a:r>
              <a:rPr lang="en-US" dirty="0"/>
              <a:t>Sub-additive when variables are independent, then we have the strict modularity with the equality</a:t>
            </a:r>
          </a:p>
          <a:p>
            <a:endParaRPr lang="en-US" dirty="0"/>
          </a:p>
          <a:p>
            <a:r>
              <a:rPr lang="en-US" dirty="0"/>
              <a:t>What is a good ob. </a:t>
            </a:r>
            <a:r>
              <a:rPr lang="en-US" dirty="0" err="1"/>
              <a:t>Func</a:t>
            </a:r>
            <a:r>
              <a:rPr lang="en-US" dirty="0"/>
              <a:t>.</a:t>
            </a:r>
          </a:p>
          <a:p>
            <a:r>
              <a:rPr lang="en-US" dirty="0"/>
              <a:t>Select x to learn about y?</a:t>
            </a:r>
          </a:p>
          <a:p>
            <a:r>
              <a:rPr lang="en-US" dirty="0"/>
              <a:t>How much I reduce my uncertain as I select </a:t>
            </a:r>
            <a:r>
              <a:rPr lang="en-US" dirty="0" err="1"/>
              <a:t>Xs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62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0" u="none" strike="noStrike" baseline="0" dirty="0">
                <a:latin typeface="NimbusRomNo9L-Regu"/>
              </a:rPr>
              <a:t>From Feldman et al. (2017), Greed Is Good: Near-Optimal Submodular Maximization via Greedy Optimization</a:t>
            </a:r>
            <a:endParaRPr lang="en-US" dirty="0"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effectLst/>
                <a:latin typeface="Arial" panose="020B0604020202020204" pitchFamily="34" charset="0"/>
              </a:rPr>
              <a:t>[Kempe et al., 2003]</a:t>
            </a:r>
            <a:r>
              <a:rPr lang="en-US" dirty="0">
                <a:effectLst/>
                <a:latin typeface="Arial" panose="020B0604020202020204" pitchFamily="34" charset="0"/>
              </a:rPr>
              <a:t> David Kempe, Jon Kleinberg, and ́Eva </a:t>
            </a:r>
            <a:r>
              <a:rPr lang="en-US" dirty="0" err="1">
                <a:effectLst/>
                <a:latin typeface="Arial" panose="020B0604020202020204" pitchFamily="34" charset="0"/>
              </a:rPr>
              <a:t>Tardos</a:t>
            </a:r>
            <a:r>
              <a:rPr lang="en-US" dirty="0">
                <a:effectLst/>
                <a:latin typeface="Arial" panose="020B0604020202020204" pitchFamily="34" charset="0"/>
              </a:rPr>
              <a:t>. </a:t>
            </a:r>
            <a:r>
              <a:rPr lang="en-US" b="1" dirty="0">
                <a:effectLst/>
                <a:latin typeface="Arial" panose="020B0604020202020204" pitchFamily="34" charset="0"/>
              </a:rPr>
              <a:t>Maximizing the spread of influence through asocial network</a:t>
            </a:r>
            <a:r>
              <a:rPr lang="en-US" dirty="0">
                <a:effectLst/>
                <a:latin typeface="Arial" panose="020B0604020202020204" pitchFamily="34" charset="0"/>
              </a:rPr>
              <a:t>. In KDD, 2003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Arial" panose="020B0604020202020204" pitchFamily="34" charset="0"/>
              </a:rPr>
              <a:t>[Leskovec et al., 2007] </a:t>
            </a:r>
            <a:r>
              <a:rPr lang="en-US" dirty="0">
                <a:effectLst/>
                <a:latin typeface="Arial" panose="020B0604020202020204" pitchFamily="34" charset="0"/>
              </a:rPr>
              <a:t>Jure Leskovec, Andreas Krause, Carlos </a:t>
            </a:r>
            <a:r>
              <a:rPr lang="en-US" dirty="0" err="1">
                <a:effectLst/>
                <a:latin typeface="Arial" panose="020B0604020202020204" pitchFamily="34" charset="0"/>
              </a:rPr>
              <a:t>Guestrin</a:t>
            </a:r>
            <a:r>
              <a:rPr lang="en-US" dirty="0">
                <a:effectLst/>
                <a:latin typeface="Arial" panose="020B0604020202020204" pitchFamily="34" charset="0"/>
              </a:rPr>
              <a:t>, Christos </a:t>
            </a:r>
            <a:r>
              <a:rPr lang="en-US" dirty="0" err="1">
                <a:effectLst/>
                <a:latin typeface="Arial" panose="020B0604020202020204" pitchFamily="34" charset="0"/>
              </a:rPr>
              <a:t>Faloutsos</a:t>
            </a:r>
            <a:r>
              <a:rPr lang="en-US" dirty="0">
                <a:effectLst/>
                <a:latin typeface="Arial" panose="020B0604020202020204" pitchFamily="34" charset="0"/>
              </a:rPr>
              <a:t>, Jeanne Van </a:t>
            </a:r>
            <a:r>
              <a:rPr lang="en-US" dirty="0" err="1">
                <a:effectLst/>
                <a:latin typeface="Arial" panose="020B0604020202020204" pitchFamily="34" charset="0"/>
              </a:rPr>
              <a:t>Briesen</a:t>
            </a:r>
            <a:r>
              <a:rPr lang="en-US" dirty="0">
                <a:effectLst/>
                <a:latin typeface="Arial" panose="020B0604020202020204" pitchFamily="34" charset="0"/>
              </a:rPr>
              <a:t>, </a:t>
            </a:r>
            <a:r>
              <a:rPr lang="en-US" dirty="0" err="1">
                <a:effectLst/>
                <a:latin typeface="Arial" panose="020B0604020202020204" pitchFamily="34" charset="0"/>
              </a:rPr>
              <a:t>andNatalie</a:t>
            </a:r>
            <a:r>
              <a:rPr lang="en-US" dirty="0">
                <a:effectLst/>
                <a:latin typeface="Arial" panose="020B0604020202020204" pitchFamily="34" charset="0"/>
              </a:rPr>
              <a:t> Glance</a:t>
            </a:r>
            <a:r>
              <a:rPr lang="en-US" b="1" dirty="0">
                <a:effectLst/>
                <a:latin typeface="Arial" panose="020B0604020202020204" pitchFamily="34" charset="0"/>
              </a:rPr>
              <a:t>. Cost-effective outbreak detection in networks</a:t>
            </a:r>
            <a:r>
              <a:rPr lang="en-US" dirty="0">
                <a:effectLst/>
                <a:latin typeface="Arial" panose="020B0604020202020204" pitchFamily="34" charset="0"/>
              </a:rPr>
              <a:t>. In  KDD, 2007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effectLst/>
                <a:latin typeface="Arial" panose="020B0604020202020204" pitchFamily="34" charset="0"/>
              </a:rPr>
              <a:t>[Rodriguez et al., 2010] </a:t>
            </a:r>
            <a:r>
              <a:rPr lang="en-US" dirty="0">
                <a:effectLst/>
                <a:latin typeface="Arial" panose="020B0604020202020204" pitchFamily="34" charset="0"/>
              </a:rPr>
              <a:t>Manuel Gomez Rodriguez, Jure Leskovec, and Andreas Krause. </a:t>
            </a:r>
            <a:r>
              <a:rPr lang="en-US" b="1" dirty="0">
                <a:effectLst/>
                <a:latin typeface="Arial" panose="020B0604020202020204" pitchFamily="34" charset="0"/>
              </a:rPr>
              <a:t>Inferring networks of diffusion and influence</a:t>
            </a:r>
            <a:r>
              <a:rPr lang="en-US" dirty="0">
                <a:effectLst/>
                <a:latin typeface="Arial" panose="020B0604020202020204" pitchFamily="34" charset="0"/>
              </a:rPr>
              <a:t>. In KDD, 2010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effectLst/>
                <a:latin typeface="Arial" panose="020B0604020202020204" pitchFamily="34" charset="0"/>
              </a:rPr>
              <a:t>[</a:t>
            </a:r>
            <a:r>
              <a:rPr lang="en-US" b="1" dirty="0" err="1">
                <a:effectLst/>
                <a:latin typeface="Arial" panose="020B0604020202020204" pitchFamily="34" charset="0"/>
              </a:rPr>
              <a:t>Guestrin</a:t>
            </a:r>
            <a:r>
              <a:rPr lang="en-US" b="1" dirty="0">
                <a:effectLst/>
                <a:latin typeface="Arial" panose="020B0604020202020204" pitchFamily="34" charset="0"/>
              </a:rPr>
              <a:t> et al., 2005] </a:t>
            </a:r>
            <a:r>
              <a:rPr lang="en-US" dirty="0">
                <a:effectLst/>
                <a:latin typeface="Arial" panose="020B0604020202020204" pitchFamily="34" charset="0"/>
              </a:rPr>
              <a:t>Carlos </a:t>
            </a:r>
            <a:r>
              <a:rPr lang="en-US" dirty="0" err="1">
                <a:effectLst/>
                <a:latin typeface="Arial" panose="020B0604020202020204" pitchFamily="34" charset="0"/>
              </a:rPr>
              <a:t>Guestrin</a:t>
            </a:r>
            <a:r>
              <a:rPr lang="en-US" dirty="0">
                <a:effectLst/>
                <a:latin typeface="Arial" panose="020B0604020202020204" pitchFamily="34" charset="0"/>
              </a:rPr>
              <a:t>, Andreas Krause, and </a:t>
            </a:r>
            <a:r>
              <a:rPr lang="en-US" dirty="0" err="1">
                <a:effectLst/>
                <a:latin typeface="Arial" panose="020B0604020202020204" pitchFamily="34" charset="0"/>
              </a:rPr>
              <a:t>Ajit</a:t>
            </a:r>
            <a:r>
              <a:rPr lang="en-US" dirty="0">
                <a:effectLst/>
                <a:latin typeface="Arial" panose="020B0604020202020204" pitchFamily="34" charset="0"/>
              </a:rPr>
              <a:t> Paul Singh. </a:t>
            </a:r>
            <a:r>
              <a:rPr lang="en-US" b="1" dirty="0">
                <a:effectLst/>
                <a:latin typeface="Arial" panose="020B0604020202020204" pitchFamily="34" charset="0"/>
              </a:rPr>
              <a:t>Near-optimal sensor placements in gaussian processes</a:t>
            </a:r>
            <a:r>
              <a:rPr lang="en-US" dirty="0">
                <a:effectLst/>
                <a:latin typeface="Arial" panose="020B0604020202020204" pitchFamily="34" charset="0"/>
              </a:rPr>
              <a:t>. In ICML, 2005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effectLst/>
                <a:latin typeface="Arial" panose="020B0604020202020204" pitchFamily="34" charset="0"/>
              </a:rPr>
              <a:t>[El-</a:t>
            </a:r>
            <a:r>
              <a:rPr lang="en-US" b="1" dirty="0" err="1">
                <a:effectLst/>
                <a:latin typeface="Arial" panose="020B0604020202020204" pitchFamily="34" charset="0"/>
              </a:rPr>
              <a:t>Arini</a:t>
            </a:r>
            <a:r>
              <a:rPr lang="en-US" b="1" dirty="0">
                <a:effectLst/>
                <a:latin typeface="Arial" panose="020B0604020202020204" pitchFamily="34" charset="0"/>
              </a:rPr>
              <a:t> et al., 2009] </a:t>
            </a:r>
            <a:r>
              <a:rPr lang="en-US" dirty="0">
                <a:effectLst/>
                <a:latin typeface="Arial" panose="020B0604020202020204" pitchFamily="34" charset="0"/>
              </a:rPr>
              <a:t>Khalid El-</a:t>
            </a:r>
            <a:r>
              <a:rPr lang="en-US" dirty="0" err="1">
                <a:effectLst/>
                <a:latin typeface="Arial" panose="020B0604020202020204" pitchFamily="34" charset="0"/>
              </a:rPr>
              <a:t>Arini</a:t>
            </a:r>
            <a:r>
              <a:rPr lang="en-US" dirty="0">
                <a:effectLst/>
                <a:latin typeface="Arial" panose="020B0604020202020204" pitchFamily="34" charset="0"/>
              </a:rPr>
              <a:t>, Gaurav Veda, </a:t>
            </a:r>
            <a:r>
              <a:rPr lang="en-US" dirty="0" err="1">
                <a:effectLst/>
                <a:latin typeface="Arial" panose="020B0604020202020204" pitchFamily="34" charset="0"/>
              </a:rPr>
              <a:t>Dafna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</a:rPr>
              <a:t>Shahaf</a:t>
            </a:r>
            <a:r>
              <a:rPr lang="en-US" dirty="0">
                <a:effectLst/>
                <a:latin typeface="Arial" panose="020B0604020202020204" pitchFamily="34" charset="0"/>
              </a:rPr>
              <a:t>, and Carlos </a:t>
            </a:r>
            <a:r>
              <a:rPr lang="en-US" dirty="0" err="1">
                <a:effectLst/>
                <a:latin typeface="Arial" panose="020B0604020202020204" pitchFamily="34" charset="0"/>
              </a:rPr>
              <a:t>Guestrin</a:t>
            </a:r>
            <a:r>
              <a:rPr lang="en-US" dirty="0">
                <a:effectLst/>
                <a:latin typeface="Arial" panose="020B0604020202020204" pitchFamily="34" charset="0"/>
              </a:rPr>
              <a:t>. </a:t>
            </a:r>
            <a:r>
              <a:rPr lang="en-US" b="1" dirty="0">
                <a:effectLst/>
                <a:latin typeface="Arial" panose="020B0604020202020204" pitchFamily="34" charset="0"/>
              </a:rPr>
              <a:t>Turning down the noise in the blogosphere</a:t>
            </a:r>
            <a:r>
              <a:rPr lang="en-US" dirty="0">
                <a:effectLst/>
                <a:latin typeface="Arial" panose="020B0604020202020204" pitchFamily="34" charset="0"/>
              </a:rPr>
              <a:t>. In KDD, 2009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effectLst/>
                <a:latin typeface="Arial" panose="020B0604020202020204" pitchFamily="34" charset="0"/>
              </a:rPr>
              <a:t>[Reed and </a:t>
            </a:r>
            <a:r>
              <a:rPr lang="en-US" b="1" dirty="0" err="1">
                <a:effectLst/>
                <a:latin typeface="Arial" panose="020B0604020202020204" pitchFamily="34" charset="0"/>
              </a:rPr>
              <a:t>Ghahramani</a:t>
            </a:r>
            <a:r>
              <a:rPr lang="en-US" b="1" dirty="0">
                <a:effectLst/>
                <a:latin typeface="Arial" panose="020B0604020202020204" pitchFamily="34" charset="0"/>
              </a:rPr>
              <a:t>, 2013] </a:t>
            </a:r>
            <a:r>
              <a:rPr lang="en-US" dirty="0">
                <a:effectLst/>
                <a:latin typeface="Arial" panose="020B0604020202020204" pitchFamily="34" charset="0"/>
              </a:rPr>
              <a:t>Colorado Reed and </a:t>
            </a:r>
            <a:r>
              <a:rPr lang="en-US" dirty="0" err="1">
                <a:effectLst/>
                <a:latin typeface="Arial" panose="020B0604020202020204" pitchFamily="34" charset="0"/>
              </a:rPr>
              <a:t>Zoubin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</a:rPr>
              <a:t>Ghahramani</a:t>
            </a:r>
            <a:r>
              <a:rPr lang="en-US" dirty="0">
                <a:effectLst/>
                <a:latin typeface="Arial" panose="020B0604020202020204" pitchFamily="34" charset="0"/>
              </a:rPr>
              <a:t>. </a:t>
            </a:r>
            <a:r>
              <a:rPr lang="en-US" b="1" dirty="0">
                <a:effectLst/>
                <a:latin typeface="Arial" panose="020B0604020202020204" pitchFamily="34" charset="0"/>
              </a:rPr>
              <a:t>Scaling the </a:t>
            </a:r>
            <a:r>
              <a:rPr lang="en-US" b="1" dirty="0" err="1">
                <a:effectLst/>
                <a:latin typeface="Arial" panose="020B0604020202020204" pitchFamily="34" charset="0"/>
              </a:rPr>
              <a:t>indian</a:t>
            </a:r>
            <a:r>
              <a:rPr lang="en-US" b="1" dirty="0">
                <a:effectLst/>
                <a:latin typeface="Arial" panose="020B0604020202020204" pitchFamily="34" charset="0"/>
              </a:rPr>
              <a:t> buffet process via submodular maximization</a:t>
            </a:r>
            <a:r>
              <a:rPr lang="en-US" dirty="0">
                <a:effectLst/>
                <a:latin typeface="Arial" panose="020B0604020202020204" pitchFamily="34" charset="0"/>
              </a:rPr>
              <a:t>. In ICML, 2013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Arial" panose="020B0604020202020204" pitchFamily="34" charset="0"/>
              </a:rPr>
              <a:t>[Lin and Bilmes,2011] </a:t>
            </a:r>
            <a:r>
              <a:rPr lang="en-US" dirty="0">
                <a:effectLst/>
                <a:latin typeface="Arial" panose="020B0604020202020204" pitchFamily="34" charset="0"/>
              </a:rPr>
              <a:t>Hui Lin and Jeff </a:t>
            </a:r>
            <a:r>
              <a:rPr lang="en-US" dirty="0" err="1">
                <a:effectLst/>
                <a:latin typeface="Arial" panose="020B0604020202020204" pitchFamily="34" charset="0"/>
              </a:rPr>
              <a:t>Bilmes</a:t>
            </a:r>
            <a:r>
              <a:rPr lang="en-US" dirty="0">
                <a:effectLst/>
                <a:latin typeface="Arial" panose="020B0604020202020204" pitchFamily="34" charset="0"/>
              </a:rPr>
              <a:t>. </a:t>
            </a:r>
            <a:r>
              <a:rPr lang="en-US" b="1" dirty="0">
                <a:effectLst/>
                <a:latin typeface="Arial" panose="020B0604020202020204" pitchFamily="34" charset="0"/>
              </a:rPr>
              <a:t>A class of submodular functions for document summarization</a:t>
            </a:r>
            <a:r>
              <a:rPr lang="en-US" dirty="0">
                <a:effectLst/>
                <a:latin typeface="Arial" panose="020B0604020202020204" pitchFamily="34" charset="0"/>
              </a:rPr>
              <a:t>. In ACL, 2011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</a:rPr>
              <a:t>[Kirchhoff and </a:t>
            </a:r>
            <a:r>
              <a:rPr lang="en-US" dirty="0" err="1">
                <a:effectLst/>
                <a:latin typeface="Arial" panose="020B0604020202020204" pitchFamily="34" charset="0"/>
              </a:rPr>
              <a:t>Bilmes</a:t>
            </a:r>
            <a:r>
              <a:rPr lang="en-US" dirty="0">
                <a:effectLst/>
                <a:latin typeface="Arial" panose="020B0604020202020204" pitchFamily="34" charset="0"/>
              </a:rPr>
              <a:t>, 2014] Katrin Kirchhoff and Jeff </a:t>
            </a:r>
            <a:r>
              <a:rPr lang="en-US" dirty="0" err="1">
                <a:effectLst/>
                <a:latin typeface="Arial" panose="020B0604020202020204" pitchFamily="34" charset="0"/>
              </a:rPr>
              <a:t>Bilmes</a:t>
            </a:r>
            <a:r>
              <a:rPr lang="en-US" dirty="0">
                <a:effectLst/>
                <a:latin typeface="Arial" panose="020B0604020202020204" pitchFamily="34" charset="0"/>
              </a:rPr>
              <a:t>. </a:t>
            </a:r>
            <a:r>
              <a:rPr lang="en-US" b="1" dirty="0">
                <a:effectLst/>
                <a:latin typeface="Arial" panose="020B0604020202020204" pitchFamily="34" charset="0"/>
              </a:rPr>
              <a:t>Submodularity for data selection in statistical machine translation</a:t>
            </a:r>
            <a:r>
              <a:rPr lang="en-US" dirty="0">
                <a:effectLst/>
                <a:latin typeface="Arial" panose="020B0604020202020204" pitchFamily="34" charset="0"/>
              </a:rPr>
              <a:t>. In EMNLP, 2014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effectLst/>
                <a:latin typeface="Arial" panose="020B0604020202020204" pitchFamily="34" charset="0"/>
              </a:rPr>
              <a:t>[Sipos et al., 2012] </a:t>
            </a:r>
            <a:r>
              <a:rPr lang="en-US" dirty="0">
                <a:effectLst/>
                <a:latin typeface="Arial" panose="020B0604020202020204" pitchFamily="34" charset="0"/>
              </a:rPr>
              <a:t>Ruben Sipos, </a:t>
            </a:r>
            <a:r>
              <a:rPr lang="en-US" dirty="0" err="1">
                <a:effectLst/>
                <a:latin typeface="Arial" panose="020B0604020202020204" pitchFamily="34" charset="0"/>
              </a:rPr>
              <a:t>Adith</a:t>
            </a:r>
            <a:r>
              <a:rPr lang="en-US" dirty="0">
                <a:effectLst/>
                <a:latin typeface="Arial" panose="020B0604020202020204" pitchFamily="34" charset="0"/>
              </a:rPr>
              <a:t> Swaminathan, </a:t>
            </a:r>
            <a:r>
              <a:rPr lang="en-US" dirty="0" err="1">
                <a:effectLst/>
                <a:latin typeface="Arial" panose="020B0604020202020204" pitchFamily="34" charset="0"/>
              </a:rPr>
              <a:t>Pannaga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</a:rPr>
              <a:t>Shivaswamy</a:t>
            </a:r>
            <a:r>
              <a:rPr lang="en-US" dirty="0">
                <a:effectLst/>
                <a:latin typeface="Arial" panose="020B0604020202020204" pitchFamily="34" charset="0"/>
              </a:rPr>
              <a:t>, and Thorsten </a:t>
            </a:r>
            <a:r>
              <a:rPr lang="en-US" dirty="0" err="1">
                <a:effectLst/>
                <a:latin typeface="Arial" panose="020B0604020202020204" pitchFamily="34" charset="0"/>
              </a:rPr>
              <a:t>Joachims</a:t>
            </a:r>
            <a:r>
              <a:rPr lang="en-US" dirty="0">
                <a:effectLst/>
                <a:latin typeface="Arial" panose="020B0604020202020204" pitchFamily="34" charset="0"/>
              </a:rPr>
              <a:t>. </a:t>
            </a:r>
            <a:r>
              <a:rPr lang="en-US" b="1" dirty="0">
                <a:effectLst/>
                <a:latin typeface="Arial" panose="020B0604020202020204" pitchFamily="34" charset="0"/>
              </a:rPr>
              <a:t>Temporal corpus summarization using submodular word coverage</a:t>
            </a:r>
            <a:r>
              <a:rPr lang="en-US" dirty="0">
                <a:effectLst/>
                <a:latin typeface="Arial" panose="020B0604020202020204" pitchFamily="34" charset="0"/>
              </a:rPr>
              <a:t>. In CIKM, 2012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effectLst/>
                <a:latin typeface="Arial" panose="020B0604020202020204" pitchFamily="34" charset="0"/>
              </a:rPr>
              <a:t>[</a:t>
            </a:r>
            <a:r>
              <a:rPr lang="en-US" b="1" dirty="0" err="1">
                <a:effectLst/>
                <a:latin typeface="Arial" panose="020B0604020202020204" pitchFamily="34" charset="0"/>
              </a:rPr>
              <a:t>Mirzasoleimanet</a:t>
            </a:r>
            <a:r>
              <a:rPr lang="en-US" b="1" dirty="0">
                <a:effectLst/>
                <a:latin typeface="Arial" panose="020B0604020202020204" pitchFamily="34" charset="0"/>
              </a:rPr>
              <a:t> al., 2013] </a:t>
            </a:r>
            <a:r>
              <a:rPr lang="en-US" dirty="0" err="1">
                <a:effectLst/>
                <a:latin typeface="Arial" panose="020B0604020202020204" pitchFamily="34" charset="0"/>
              </a:rPr>
              <a:t>Baharan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</a:rPr>
              <a:t>Mirzasoleiman</a:t>
            </a:r>
            <a:r>
              <a:rPr lang="en-US" dirty="0">
                <a:effectLst/>
                <a:latin typeface="Arial" panose="020B0604020202020204" pitchFamily="34" charset="0"/>
              </a:rPr>
              <a:t>, Amin </a:t>
            </a:r>
            <a:r>
              <a:rPr lang="en-US" dirty="0" err="1">
                <a:effectLst/>
                <a:latin typeface="Arial" panose="020B0604020202020204" pitchFamily="34" charset="0"/>
              </a:rPr>
              <a:t>Karbasi</a:t>
            </a:r>
            <a:r>
              <a:rPr lang="en-US" dirty="0">
                <a:effectLst/>
                <a:latin typeface="Arial" panose="020B0604020202020204" pitchFamily="34" charset="0"/>
              </a:rPr>
              <a:t>, Rik Sarkar, and Andreas Krause. </a:t>
            </a:r>
            <a:r>
              <a:rPr lang="en-US" b="1" dirty="0">
                <a:effectLst/>
                <a:latin typeface="Arial" panose="020B0604020202020204" pitchFamily="34" charset="0"/>
              </a:rPr>
              <a:t>Distributed submodular maximization: Identifying representative elements in massive data</a:t>
            </a:r>
            <a:r>
              <a:rPr lang="en-US" dirty="0">
                <a:effectLst/>
                <a:latin typeface="Arial" panose="020B0604020202020204" pitchFamily="34" charset="0"/>
              </a:rPr>
              <a:t>. In NIPS, 2013.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effectLst/>
                <a:latin typeface="Arial" panose="020B0604020202020204" pitchFamily="34" charset="0"/>
              </a:rPr>
              <a:t>[Singla et al., 2014]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</a:rPr>
              <a:t>Adish</a:t>
            </a:r>
            <a:r>
              <a:rPr lang="en-US" dirty="0">
                <a:effectLst/>
                <a:latin typeface="Arial" panose="020B0604020202020204" pitchFamily="34" charset="0"/>
              </a:rPr>
              <a:t> Singla, Ilija </a:t>
            </a:r>
            <a:r>
              <a:rPr lang="en-US" dirty="0" err="1">
                <a:effectLst/>
                <a:latin typeface="Arial" panose="020B0604020202020204" pitchFamily="34" charset="0"/>
              </a:rPr>
              <a:t>Bogunovic</a:t>
            </a:r>
            <a:r>
              <a:rPr lang="en-US" dirty="0">
                <a:effectLst/>
                <a:latin typeface="Arial" panose="020B0604020202020204" pitchFamily="34" charset="0"/>
              </a:rPr>
              <a:t>, G ́</a:t>
            </a:r>
            <a:r>
              <a:rPr lang="en-US" dirty="0" err="1">
                <a:effectLst/>
                <a:latin typeface="Arial" panose="020B0604020202020204" pitchFamily="34" charset="0"/>
              </a:rPr>
              <a:t>abor</a:t>
            </a:r>
            <a:r>
              <a:rPr lang="en-US" dirty="0">
                <a:effectLst/>
                <a:latin typeface="Arial" panose="020B0604020202020204" pitchFamily="34" charset="0"/>
              </a:rPr>
              <a:t> Bart ́ok, Amin </a:t>
            </a:r>
            <a:r>
              <a:rPr lang="en-US" dirty="0" err="1">
                <a:effectLst/>
                <a:latin typeface="Arial" panose="020B0604020202020204" pitchFamily="34" charset="0"/>
              </a:rPr>
              <a:t>Karbasi</a:t>
            </a:r>
            <a:r>
              <a:rPr lang="en-US" dirty="0">
                <a:effectLst/>
                <a:latin typeface="Arial" panose="020B0604020202020204" pitchFamily="34" charset="0"/>
              </a:rPr>
              <a:t>, and Andreas Krause. </a:t>
            </a:r>
            <a:r>
              <a:rPr lang="en-US" b="1" dirty="0">
                <a:effectLst/>
                <a:latin typeface="Arial" panose="020B0604020202020204" pitchFamily="34" charset="0"/>
              </a:rPr>
              <a:t>Near-optimally teaching the crowd to classify</a:t>
            </a:r>
            <a:r>
              <a:rPr lang="en-US" dirty="0">
                <a:effectLst/>
                <a:latin typeface="Arial" panose="020B0604020202020204" pitchFamily="34" charset="0"/>
              </a:rPr>
              <a:t>. In ICML, 2014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effectLst/>
                <a:latin typeface="Arial" panose="020B0604020202020204" pitchFamily="34" charset="0"/>
              </a:rPr>
              <a:t>[</a:t>
            </a:r>
            <a:r>
              <a:rPr lang="en-US" b="1" dirty="0" err="1">
                <a:effectLst/>
                <a:latin typeface="Arial" panose="020B0604020202020204" pitchFamily="34" charset="0"/>
              </a:rPr>
              <a:t>Gillenwater</a:t>
            </a:r>
            <a:r>
              <a:rPr lang="en-US" b="1" dirty="0">
                <a:effectLst/>
                <a:latin typeface="Arial" panose="020B0604020202020204" pitchFamily="34" charset="0"/>
              </a:rPr>
              <a:t> et al., 2012]</a:t>
            </a:r>
            <a:r>
              <a:rPr lang="en-US" b="1" dirty="0">
                <a:effectLst/>
                <a:latin typeface="+mn-lt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Jennifer </a:t>
            </a:r>
            <a:r>
              <a:rPr lang="en-US" dirty="0" err="1">
                <a:effectLst/>
                <a:latin typeface="Arial" panose="020B0604020202020204" pitchFamily="34" charset="0"/>
              </a:rPr>
              <a:t>Gillenwater</a:t>
            </a:r>
            <a:r>
              <a:rPr lang="en-US" dirty="0">
                <a:effectLst/>
                <a:latin typeface="Arial" panose="020B0604020202020204" pitchFamily="34" charset="0"/>
              </a:rPr>
              <a:t>, Alex </a:t>
            </a:r>
            <a:r>
              <a:rPr lang="en-US" dirty="0" err="1">
                <a:effectLst/>
                <a:latin typeface="Arial" panose="020B0604020202020204" pitchFamily="34" charset="0"/>
              </a:rPr>
              <a:t>Kulesza</a:t>
            </a:r>
            <a:r>
              <a:rPr lang="en-US" dirty="0">
                <a:effectLst/>
                <a:latin typeface="Arial" panose="020B0604020202020204" pitchFamily="34" charset="0"/>
              </a:rPr>
              <a:t>, and Ben </a:t>
            </a:r>
            <a:r>
              <a:rPr lang="en-US" dirty="0" err="1">
                <a:effectLst/>
                <a:latin typeface="Arial" panose="020B0604020202020204" pitchFamily="34" charset="0"/>
              </a:rPr>
              <a:t>Taskar</a:t>
            </a:r>
            <a:r>
              <a:rPr lang="en-US" dirty="0">
                <a:effectLst/>
                <a:latin typeface="Arial" panose="020B0604020202020204" pitchFamily="34" charset="0"/>
              </a:rPr>
              <a:t>.</a:t>
            </a:r>
            <a:r>
              <a:rPr lang="en-US" b="1" dirty="0">
                <a:effectLst/>
                <a:latin typeface="Arial" panose="020B0604020202020204" pitchFamily="34" charset="0"/>
              </a:rPr>
              <a:t> Near-optimal MAP inference for determinantal point processes</a:t>
            </a:r>
            <a:r>
              <a:rPr lang="en-US" dirty="0">
                <a:effectLst/>
                <a:latin typeface="Arial" panose="020B0604020202020204" pitchFamily="34" charset="0"/>
              </a:rPr>
              <a:t>. In NIPS, 2012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07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Examples of discrete optimization problems are spanning trees, matchings, graph cuts, t</a:t>
            </a:r>
            <a:r>
              <a:rPr lang="en-US" dirty="0"/>
              <a:t>raveling salesman, knapsack, minimum clique, vertex cover, </a:t>
            </a:r>
            <a:r>
              <a:rPr lang="en-US" b="1" dirty="0"/>
              <a:t>set Cover.</a:t>
            </a:r>
            <a:endParaRPr lang="en-US" b="1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sz="1200" b="0" i="0" u="none" strike="noStrike" baseline="0" dirty="0">
                <a:latin typeface="NimbusSanL-ReguItal"/>
              </a:rPr>
              <a:t>Some problems are in P:</a:t>
            </a:r>
          </a:p>
          <a:p>
            <a:pPr algn="l"/>
            <a:r>
              <a:rPr lang="en-US" sz="1200" b="0" i="0" u="none" strike="noStrike" baseline="0" dirty="0">
                <a:latin typeface="NimbusSanL-Regu"/>
              </a:rPr>
              <a:t>Min Spanning Tree, Max Flow, Min Cut, Max Matching,...</a:t>
            </a:r>
          </a:p>
          <a:p>
            <a:pPr algn="l"/>
            <a:r>
              <a:rPr lang="en-US" sz="1200" b="0" i="0" u="none" strike="noStrike" baseline="0" dirty="0">
                <a:latin typeface="NimbusSanL-ReguItal"/>
              </a:rPr>
              <a:t>Many problems are NP-hard:</a:t>
            </a:r>
          </a:p>
          <a:p>
            <a:pPr algn="l"/>
            <a:r>
              <a:rPr lang="en-US" sz="1200" b="0" i="0" u="none" strike="noStrike" baseline="0" dirty="0">
                <a:latin typeface="NimbusSanL-Regu"/>
              </a:rPr>
              <a:t>Traveling Salesman, Max Clique, Max Cut, Set Cover, Knapsack</a:t>
            </a:r>
            <a:endParaRPr lang="en-US" b="1" dirty="0">
              <a:effectLst/>
              <a:latin typeface="Arial" panose="020B0604020202020204" pitchFamily="34" charset="0"/>
            </a:endParaRP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Graph cut algorithms: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Minimum Cut –Edmonds-Karp Algorithm [1]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Maximum Cut – It an be approximated to within a constant ratio using semidefinite programming [2]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Sparsest Cut – It can be approximated using Arora, Rao &amp; </a:t>
            </a:r>
            <a:r>
              <a:rPr lang="en-US" dirty="0" err="1"/>
              <a:t>Vazirani</a:t>
            </a:r>
            <a:r>
              <a:rPr lang="en-US" dirty="0"/>
              <a:t> [3] with a complexity O((log n)^1/2) [3]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[1] </a:t>
            </a:r>
            <a:r>
              <a:rPr lang="en-US" dirty="0" err="1"/>
              <a:t>Cormen</a:t>
            </a:r>
            <a:r>
              <a:rPr lang="en-US" dirty="0"/>
              <a:t>, Thomas H.; </a:t>
            </a:r>
            <a:r>
              <a:rPr lang="en-US" dirty="0" err="1"/>
              <a:t>Leiserson</a:t>
            </a:r>
            <a:r>
              <a:rPr lang="en-US" dirty="0"/>
              <a:t>, Charles E.; </a:t>
            </a:r>
            <a:r>
              <a:rPr lang="en-US" dirty="0" err="1"/>
              <a:t>Rivest</a:t>
            </a:r>
            <a:r>
              <a:rPr lang="en-US" dirty="0"/>
              <a:t>, Ronald L.; Stein, Clifford (2001</a:t>
            </a:r>
            <a:r>
              <a:rPr lang="en-US" b="0" dirty="0"/>
              <a:t>)</a:t>
            </a:r>
            <a:r>
              <a:rPr lang="en-US" b="1" dirty="0"/>
              <a:t>, Introduction to Algorithms </a:t>
            </a:r>
            <a:r>
              <a:rPr lang="en-US" dirty="0"/>
              <a:t>(2nd ed.), MIT Press and McGraw-Hill, p. 563,655,1043, ISBN 0-262-03293-7.</a:t>
            </a:r>
          </a:p>
          <a:p>
            <a:r>
              <a:rPr lang="en-US" dirty="0"/>
              <a:t>[2] </a:t>
            </a:r>
            <a:r>
              <a:rPr lang="en-US" dirty="0" err="1"/>
              <a:t>Goemans</a:t>
            </a:r>
            <a:r>
              <a:rPr lang="en-US" dirty="0"/>
              <a:t>, M. X.; Williamson, D. P. (1995), "</a:t>
            </a:r>
            <a:r>
              <a:rPr lang="en-US" b="1" dirty="0"/>
              <a:t>Improved approximation algorithms for maximum cut and satisfiability problems using semidefinite programming</a:t>
            </a:r>
            <a:r>
              <a:rPr lang="en-US" dirty="0"/>
              <a:t>", Journal of the ACM, 42 (6): 1115–1145, doi:10.1145/227683.227684.</a:t>
            </a:r>
          </a:p>
          <a:p>
            <a:r>
              <a:rPr lang="en-US" dirty="0"/>
              <a:t>[3] Arora, Sanjeev; Rao, Satish; </a:t>
            </a:r>
            <a:r>
              <a:rPr lang="en-US" dirty="0" err="1"/>
              <a:t>Vazirani</a:t>
            </a:r>
            <a:r>
              <a:rPr lang="en-US" dirty="0"/>
              <a:t>, Umesh (2009), "</a:t>
            </a:r>
            <a:r>
              <a:rPr lang="en-US" b="1" dirty="0"/>
              <a:t>Expander flows, geometric embeddings and graph partitioning</a:t>
            </a:r>
            <a:r>
              <a:rPr lang="en-US" dirty="0"/>
              <a:t>", J. ACM, ACM, 56 (2): 1–37, doi:10.1145/1502793.1502794.</a:t>
            </a:r>
          </a:p>
          <a:p>
            <a:endParaRPr lang="en-US" dirty="0"/>
          </a:p>
          <a:p>
            <a:r>
              <a:rPr lang="en-US" dirty="0"/>
              <a:t>Computational Complexity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 – Complexity is a Polynomial function of the inputs</a:t>
            </a:r>
          </a:p>
          <a:p>
            <a:r>
              <a:rPr lang="en-US" dirty="0"/>
              <a:t>NP – (Non-deterministic polynomial) X is NP if </a:t>
            </a:r>
            <a:r>
              <a:rPr lang="en-US" sz="1200" b="0" dirty="0"/>
              <a:t>has polynomial-time solution checking, but non-Polynomial time solution finding</a:t>
            </a:r>
            <a:endParaRPr lang="en-US" dirty="0"/>
          </a:p>
          <a:p>
            <a:r>
              <a:rPr lang="en-US" sz="1200" b="0" dirty="0"/>
              <a:t>NP-Complete – X is NP-Complete if it is possible to reduce X to another NP problem Y in polynomial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NP-Hard – X is NP-Hard if</a:t>
            </a:r>
            <a:r>
              <a:rPr lang="en-US" i="0" dirty="0"/>
              <a:t> there is an NP-complete problem Y that is reducible to X in polynomial time</a:t>
            </a:r>
          </a:p>
          <a:p>
            <a:endParaRPr lang="en-US" b="0" dirty="0"/>
          </a:p>
          <a:p>
            <a:r>
              <a:rPr lang="en-US" b="0" dirty="0"/>
              <a:t>Nice summary here:</a:t>
            </a:r>
          </a:p>
          <a:p>
            <a:r>
              <a:rPr lang="en-US" b="0" dirty="0"/>
              <a:t>https://stackoverflow.com/questions/1857244/what-are-the-differences-between-np-np-complete-and-np-hard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54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+mj-lt"/>
              </a:rPr>
              <a:t>More updates here https://youtu.be/Y3u_hvxayDY?t=1737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Viral marketing [Kempe et al., 2003]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Network monitoring [Leskovec et al., 2007, Gomez Rodriguez et al., 2010]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Sensor placement and information </a:t>
            </a:r>
            <a:r>
              <a:rPr lang="en-US" dirty="0" err="1">
                <a:effectLst/>
                <a:latin typeface="Arial" panose="020B0604020202020204" pitchFamily="34" charset="0"/>
              </a:rPr>
              <a:t>gath-ering</a:t>
            </a:r>
            <a:r>
              <a:rPr lang="en-US" dirty="0">
                <a:effectLst/>
                <a:latin typeface="Arial" panose="020B0604020202020204" pitchFamily="34" charset="0"/>
              </a:rPr>
              <a:t> [</a:t>
            </a:r>
            <a:r>
              <a:rPr lang="en-US" dirty="0" err="1">
                <a:effectLst/>
                <a:latin typeface="Arial" panose="020B0604020202020204" pitchFamily="34" charset="0"/>
              </a:rPr>
              <a:t>Guestrin</a:t>
            </a:r>
            <a:r>
              <a:rPr lang="en-US" dirty="0">
                <a:effectLst/>
                <a:latin typeface="Arial" panose="020B0604020202020204" pitchFamily="34" charset="0"/>
              </a:rPr>
              <a:t> et al., 2005]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News article recommendation [El-</a:t>
            </a:r>
            <a:r>
              <a:rPr lang="en-US" dirty="0" err="1">
                <a:effectLst/>
                <a:latin typeface="Arial" panose="020B0604020202020204" pitchFamily="34" charset="0"/>
              </a:rPr>
              <a:t>Arini</a:t>
            </a:r>
            <a:r>
              <a:rPr lang="en-US" dirty="0">
                <a:effectLst/>
                <a:latin typeface="Arial" panose="020B0604020202020204" pitchFamily="34" charset="0"/>
              </a:rPr>
              <a:t> et al., 2009]</a:t>
            </a:r>
          </a:p>
          <a:p>
            <a:r>
              <a:rPr lang="en-US" dirty="0" err="1">
                <a:effectLst/>
                <a:latin typeface="Arial" panose="020B0604020202020204" pitchFamily="34" charset="0"/>
              </a:rPr>
              <a:t>Nonparametriclearning</a:t>
            </a:r>
            <a:r>
              <a:rPr lang="en-US" dirty="0">
                <a:effectLst/>
                <a:latin typeface="Arial" panose="020B0604020202020204" pitchFamily="34" charset="0"/>
              </a:rPr>
              <a:t> [Reed and </a:t>
            </a:r>
            <a:r>
              <a:rPr lang="en-US" dirty="0" err="1">
                <a:effectLst/>
                <a:latin typeface="Arial" panose="020B0604020202020204" pitchFamily="34" charset="0"/>
              </a:rPr>
              <a:t>Ghahramani</a:t>
            </a:r>
            <a:r>
              <a:rPr lang="en-US" dirty="0">
                <a:effectLst/>
                <a:latin typeface="Arial" panose="020B0604020202020204" pitchFamily="34" charset="0"/>
              </a:rPr>
              <a:t>, 2013]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Document and corpus summarization [Lin and Bilmes,2011, Kirchhoff and </a:t>
            </a:r>
            <a:r>
              <a:rPr lang="en-US" dirty="0" err="1">
                <a:effectLst/>
                <a:latin typeface="Arial" panose="020B0604020202020204" pitchFamily="34" charset="0"/>
              </a:rPr>
              <a:t>Bilmes</a:t>
            </a:r>
            <a:r>
              <a:rPr lang="en-US" dirty="0">
                <a:effectLst/>
                <a:latin typeface="Arial" panose="020B0604020202020204" pitchFamily="34" charset="0"/>
              </a:rPr>
              <a:t>, 2014, Sipos et al., 2012]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Data summarization [</a:t>
            </a:r>
            <a:r>
              <a:rPr lang="en-US" dirty="0" err="1">
                <a:effectLst/>
                <a:latin typeface="Arial" panose="020B0604020202020204" pitchFamily="34" charset="0"/>
              </a:rPr>
              <a:t>Mirzasoleimanet</a:t>
            </a:r>
            <a:r>
              <a:rPr lang="en-US" dirty="0">
                <a:effectLst/>
                <a:latin typeface="Arial" panose="020B0604020202020204" pitchFamily="34" charset="0"/>
              </a:rPr>
              <a:t> al., 2013]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Crowd teaching [Singla et al., 2014]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MAP inference of “determinantal” point-process [</a:t>
            </a:r>
            <a:r>
              <a:rPr lang="en-US" dirty="0" err="1">
                <a:effectLst/>
                <a:latin typeface="Arial" panose="020B0604020202020204" pitchFamily="34" charset="0"/>
              </a:rPr>
              <a:t>Gillenwater</a:t>
            </a:r>
            <a:r>
              <a:rPr lang="en-US" dirty="0">
                <a:effectLst/>
                <a:latin typeface="Arial" panose="020B0604020202020204" pitchFamily="34" charset="0"/>
              </a:rPr>
              <a:t> et al., 2012]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91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J. </a:t>
            </a:r>
            <a:r>
              <a:rPr lang="en-US" b="1" dirty="0" err="1"/>
              <a:t>Bilmes</a:t>
            </a:r>
            <a:r>
              <a:rPr lang="en-US" b="1" dirty="0"/>
              <a:t>, EE563 - Submodular Functions, Optimization, and Applications to Machine Learning, Fall Quarter, 2020</a:t>
            </a:r>
          </a:p>
          <a:p>
            <a:r>
              <a:rPr lang="en-US" dirty="0"/>
              <a:t>https://people.ece.uw.edu/bilmes/classes/ee563/ee563_fall_2020/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991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assignment is an  injective function,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assigned only once, but each multiple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be assigned to the same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whereas the reverse is not true.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assignment is an  injective function, because </a:t>
                </a:r>
                <a:r>
                  <a:rPr lang="en-US" i="0" dirty="0">
                    <a:latin typeface="Cambria Math" panose="02040503050406030204" pitchFamily="18" charset="0"/>
                  </a:rPr>
                  <a:t>𝑐_𝑖  </a:t>
                </a:r>
                <a:r>
                  <a:rPr lang="en-US" dirty="0"/>
                  <a:t>can be assigned only once, but each multiple </a:t>
                </a:r>
                <a:r>
                  <a:rPr lang="en-US" i="0" dirty="0">
                    <a:latin typeface="Cambria Math" panose="02040503050406030204" pitchFamily="18" charset="0"/>
                  </a:rPr>
                  <a:t>𝑐_𝑖</a:t>
                </a:r>
                <a:r>
                  <a:rPr lang="en-US" dirty="0"/>
                  <a:t> can be assigned to the same item </a:t>
                </a:r>
                <a:r>
                  <a:rPr lang="en-US" i="0" dirty="0">
                    <a:latin typeface="Cambria Math" panose="02040503050406030204" pitchFamily="18" charset="0"/>
                  </a:rPr>
                  <a:t>𝑠_𝑗</a:t>
                </a:r>
                <a:r>
                  <a:rPr lang="en-US" dirty="0"/>
                  <a:t>, whereas the reverse is not true.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47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 case-2: the servi</a:t>
            </a:r>
            <a:r>
              <a:rPr lang="en-US" dirty="0" err="1"/>
              <a:t>ce</a:t>
            </a:r>
            <a:r>
              <a:rPr lang="en-US" dirty="0"/>
              <a:t> in the intersection is chosen for B. It however has to have lower value than the one chosen for the not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2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Dimensionality reduction (Control Theory, Dimensionality Reduction, Latent-Variable Models)</a:t>
            </a:r>
          </a:p>
          <a:p>
            <a:r>
              <a:rPr lang="en-US" dirty="0"/>
              <a:t>Discrete Optimization, Randomization, Exploration/Exploitation, Immutable Architectures, 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48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[</a:t>
            </a:r>
            <a:r>
              <a:rPr lang="en-US" dirty="0" err="1">
                <a:effectLst/>
                <a:latin typeface="Arial" panose="020B0604020202020204" pitchFamily="34" charset="0"/>
              </a:rPr>
              <a:t>Kempel</a:t>
            </a:r>
            <a:r>
              <a:rPr lang="en-US" dirty="0">
                <a:effectLst/>
                <a:latin typeface="Arial" panose="020B0604020202020204" pitchFamily="34" charset="0"/>
              </a:rPr>
              <a:t>, Kleinberg &amp; </a:t>
            </a:r>
            <a:r>
              <a:rPr lang="en-US" dirty="0" err="1">
                <a:effectLst/>
                <a:latin typeface="Arial" panose="020B0604020202020204" pitchFamily="34" charset="0"/>
              </a:rPr>
              <a:t>Tardos</a:t>
            </a:r>
            <a:r>
              <a:rPr lang="en-US" dirty="0">
                <a:effectLst/>
                <a:latin typeface="Arial" panose="020B0604020202020204" pitchFamily="34" charset="0"/>
              </a:rPr>
              <a:t> 2003] In an arbitrary </a:t>
            </a:r>
            <a:r>
              <a:rPr lang="en-US" dirty="0" err="1">
                <a:effectLst/>
                <a:latin typeface="Arial" panose="020B0604020202020204" pitchFamily="34" charset="0"/>
              </a:rPr>
              <a:t>network,the</a:t>
            </a:r>
            <a:r>
              <a:rPr lang="en-US" dirty="0">
                <a:effectLst/>
                <a:latin typeface="Arial" panose="020B0604020202020204" pitchFamily="34" charset="0"/>
              </a:rPr>
              <a:t> outcome of such a cascade can depend sensitively on the order in which nodes make their decisions, </a:t>
            </a:r>
            <a:r>
              <a:rPr lang="en-US" dirty="0" err="1">
                <a:effectLst/>
                <a:latin typeface="Arial" panose="020B0604020202020204" pitchFamily="34" charset="0"/>
              </a:rPr>
              <a:t>butto</a:t>
            </a:r>
            <a:r>
              <a:rPr lang="en-US" dirty="0">
                <a:effectLst/>
                <a:latin typeface="Arial" panose="020B0604020202020204" pitchFamily="34" charset="0"/>
              </a:rPr>
              <a:t> do date there has been very little investigation of how this dependence works, or how to choose an </a:t>
            </a:r>
            <a:r>
              <a:rPr lang="en-US" dirty="0" err="1">
                <a:effectLst/>
                <a:latin typeface="Arial" panose="020B0604020202020204" pitchFamily="34" charset="0"/>
              </a:rPr>
              <a:t>orderto</a:t>
            </a:r>
            <a:r>
              <a:rPr lang="en-US" dirty="0">
                <a:effectLst/>
                <a:latin typeface="Arial" panose="020B0604020202020204" pitchFamily="34" charset="0"/>
              </a:rPr>
              <a:t> optimize various parameters of the cascade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</a:t>
            </a:r>
            <a:r>
              <a:rPr lang="en-US" dirty="0" err="1"/>
              <a:t>Çelen</a:t>
            </a:r>
            <a:r>
              <a:rPr lang="en-US" dirty="0"/>
              <a:t> &amp; </a:t>
            </a:r>
            <a:r>
              <a:rPr lang="en-US" dirty="0" err="1"/>
              <a:t>Kariv</a:t>
            </a:r>
            <a:r>
              <a:rPr lang="en-US" dirty="0"/>
              <a:t> 2004] </a:t>
            </a:r>
            <a:r>
              <a:rPr lang="en-US" dirty="0" err="1"/>
              <a:t>Çelen</a:t>
            </a:r>
            <a:r>
              <a:rPr lang="en-US" dirty="0"/>
              <a:t>, B., &amp; </a:t>
            </a:r>
            <a:r>
              <a:rPr lang="en-US" dirty="0" err="1"/>
              <a:t>Kariv</a:t>
            </a:r>
            <a:r>
              <a:rPr lang="en-US" dirty="0"/>
              <a:t>, S. (2004). Distinguishing informational cascades from herd behavior in the laboratory. </a:t>
            </a:r>
            <a:r>
              <a:rPr lang="en-US" i="1" dirty="0"/>
              <a:t>American Economic Review</a:t>
            </a:r>
            <a:r>
              <a:rPr lang="en-US" dirty="0"/>
              <a:t>, </a:t>
            </a:r>
            <a:r>
              <a:rPr lang="en-US" i="1" dirty="0"/>
              <a:t>94</a:t>
            </a:r>
            <a:r>
              <a:rPr lang="en-US" dirty="0"/>
              <a:t>(3), 484-498.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Dobson, Ian, et al. "Complex systems analysis of series of blackouts: Cascading failure, critical points, and self-organization." </a:t>
            </a:r>
            <a:r>
              <a:rPr lang="en-US" i="1" dirty="0"/>
              <a:t>Chaos: An Interdisciplinary Journal of Nonlinear Science</a:t>
            </a:r>
            <a:r>
              <a:rPr lang="en-US" dirty="0"/>
              <a:t> 17.2 (2007): 026103.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/>
              <a:t>Kinney, R., </a:t>
            </a:r>
            <a:r>
              <a:rPr lang="en-US" dirty="0" err="1"/>
              <a:t>Crucitti</a:t>
            </a:r>
            <a:r>
              <a:rPr lang="en-US" dirty="0"/>
              <a:t>, P., Albert, R., &amp; </a:t>
            </a:r>
            <a:r>
              <a:rPr lang="en-US" dirty="0" err="1"/>
              <a:t>Latora</a:t>
            </a:r>
            <a:r>
              <a:rPr lang="en-US" dirty="0"/>
              <a:t>, V. (2005). Modeling cascading failures in the North American power grid. </a:t>
            </a:r>
            <a:r>
              <a:rPr lang="en-US" i="1" dirty="0"/>
              <a:t>The European Physical Journal B-Condensed Matter and Complex Systems</a:t>
            </a:r>
            <a:r>
              <a:rPr lang="en-US" dirty="0"/>
              <a:t>, </a:t>
            </a:r>
            <a:r>
              <a:rPr lang="en-US" i="1" dirty="0"/>
              <a:t>46</a:t>
            </a:r>
            <a:r>
              <a:rPr lang="en-US" dirty="0"/>
              <a:t>(1), 101-107.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27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Cheng, J., Adamic, L., Dow, P. A., Kleinberg, J. M., &amp; Leskovec, J. (2014, April). Can cascades be predicted?. In </a:t>
            </a:r>
            <a:r>
              <a:rPr lang="en-US" i="1" dirty="0"/>
              <a:t>Proceedings of the 23rd international conference on World wide web</a:t>
            </a:r>
            <a:r>
              <a:rPr lang="en-US" dirty="0"/>
              <a:t> (pp. 925-936).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Goel, S., Anderson, A., </a:t>
            </a:r>
            <a:r>
              <a:rPr lang="en-US" dirty="0" err="1"/>
              <a:t>Hofman</a:t>
            </a:r>
            <a:r>
              <a:rPr lang="en-US" dirty="0"/>
              <a:t>, J., &amp; Watts, D. J. (2016). The structural virality of online diffusion. </a:t>
            </a:r>
            <a:r>
              <a:rPr lang="en-US" i="1" dirty="0"/>
              <a:t>Management Science</a:t>
            </a:r>
            <a:r>
              <a:rPr lang="en-US" dirty="0"/>
              <a:t>, </a:t>
            </a:r>
            <a:r>
              <a:rPr lang="en-US" i="1" dirty="0"/>
              <a:t>62</a:t>
            </a:r>
            <a:r>
              <a:rPr lang="en-US" dirty="0"/>
              <a:t>(1), 180-196.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algn="l"/>
            <a:r>
              <a:rPr lang="en-US" sz="1800" b="0" i="0" u="none" strike="noStrike" baseline="0" dirty="0">
                <a:latin typeface="y7por"/>
              </a:rPr>
              <a:t>Wiener H (1947) Structural determination of paraffin boiling points.</a:t>
            </a:r>
          </a:p>
          <a:p>
            <a:pPr algn="l"/>
            <a:r>
              <a:rPr lang="en-US" sz="1800" b="0" i="0" u="none" strike="noStrike" baseline="0" dirty="0">
                <a:latin typeface="y7poi"/>
              </a:rPr>
              <a:t>J. Amer. Chemical Soc. </a:t>
            </a:r>
            <a:r>
              <a:rPr lang="en-US" sz="1800" b="0" i="0" u="none" strike="noStrike" baseline="0" dirty="0">
                <a:latin typeface="y7por"/>
              </a:rPr>
              <a:t>69(1):17–20.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61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CMR12"/>
              </a:rPr>
              <a:t>The expected payoff from accepting in the absence of other information is equal to 0;</a:t>
            </a:r>
            <a:endParaRPr lang="en-US" dirty="0"/>
          </a:p>
          <a:p>
            <a:endParaRPr lang="en-US" dirty="0"/>
          </a:p>
          <a:p>
            <a:r>
              <a:rPr lang="en-US" dirty="0"/>
              <a:t>Chapter 16 Information Cascades</a:t>
            </a:r>
          </a:p>
          <a:p>
            <a:r>
              <a:rPr lang="en-US" dirty="0"/>
              <a:t>Easley, D.,&amp; Kleinberg, J., (2010) Networks, Crowds, and Markets: Reasoning about a Highly Connected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43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98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Cascading process is Non-reversible process. Nodes made a decision because they believed that individually they would get benefit to join the cascade.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95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latin typeface="AdvOT144a03c1"/>
              </a:rPr>
              <a:t>Gonzalez-</a:t>
            </a:r>
            <a:r>
              <a:rPr lang="en-US" sz="1800" b="0" i="0" u="none" strike="noStrike" baseline="0" dirty="0" err="1">
                <a:latin typeface="AdvOT144a03c1"/>
              </a:rPr>
              <a:t>Bailo</a:t>
            </a:r>
            <a:r>
              <a:rPr lang="en-US" sz="1800" b="0" i="0" u="none" strike="noStrike" baseline="0" dirty="0">
                <a:latin typeface="AdvOT144a03c1"/>
              </a:rPr>
              <a:t>´ et al. , (2011), </a:t>
            </a:r>
            <a:r>
              <a:rPr lang="en-US" sz="1800" b="0" i="0" u="none" strike="noStrike" baseline="0" dirty="0">
                <a:latin typeface="AdvOT735b620e"/>
              </a:rPr>
              <a:t>The Dynamics of Protest Recruitment through an Online Network</a:t>
            </a:r>
            <a:endParaRPr lang="en-US" sz="1800" b="0" i="0" u="none" strike="noStrike" baseline="0" dirty="0">
              <a:latin typeface="AdvOT7d6df7ab.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02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3/11/2021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3/11/2021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3/11/2021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an.adriano@hpi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holger.giese@hpi.uni-potsdam.de)" TargetMode="External"/><Relationship Id="rId4" Type="http://schemas.openxmlformats.org/officeDocument/2006/relationships/hyperlink" Target="mailto:sona.Ghahremani@hpi.de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37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gif"/><Relationship Id="rId11" Type="http://schemas.openxmlformats.org/officeDocument/2006/relationships/image" Target="../media/image41.png"/><Relationship Id="rId5" Type="http://schemas.openxmlformats.org/officeDocument/2006/relationships/image" Target="../media/image44.png"/><Relationship Id="rId10" Type="http://schemas.openxmlformats.org/officeDocument/2006/relationships/image" Target="../media/image40.jpg"/><Relationship Id="rId4" Type="http://schemas.openxmlformats.org/officeDocument/2006/relationships/image" Target="../media/image370.png"/><Relationship Id="rId9" Type="http://schemas.openxmlformats.org/officeDocument/2006/relationships/hyperlink" Target="https://twitter.com/Harry_Stevens/status/1238940084994523136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43.png"/><Relationship Id="rId3" Type="http://schemas.openxmlformats.org/officeDocument/2006/relationships/image" Target="../media/image42.png"/><Relationship Id="rId7" Type="http://schemas.openxmlformats.org/officeDocument/2006/relationships/image" Target="../media/image130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0.png"/><Relationship Id="rId11" Type="http://schemas.openxmlformats.org/officeDocument/2006/relationships/image" Target="../media/image170.png"/><Relationship Id="rId5" Type="http://schemas.openxmlformats.org/officeDocument/2006/relationships/image" Target="../media/image110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youtube.com/watch?v=Y3u_hvxayDY" TargetMode="External"/><Relationship Id="rId5" Type="http://schemas.openxmlformats.org/officeDocument/2006/relationships/image" Target="../media/image300.png"/><Relationship Id="rId4" Type="http://schemas.openxmlformats.org/officeDocument/2006/relationships/image" Target="../media/image29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ring_(computer_science)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0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ory.stanford.edu/~jvondrak/data/SIDMA-plenary-talk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12" Type="http://schemas.openxmlformats.org/officeDocument/2006/relationships/image" Target="../media/image5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0.png"/><Relationship Id="rId11" Type="http://schemas.openxmlformats.org/officeDocument/2006/relationships/hyperlink" Target="https://people.ece.uw.edu/bilmes/classes/ee563/ee563_fall_2020/" TargetMode="External"/><Relationship Id="rId5" Type="http://schemas.openxmlformats.org/officeDocument/2006/relationships/image" Target="../media/image70.png"/><Relationship Id="rId10" Type="http://schemas.openxmlformats.org/officeDocument/2006/relationships/image" Target="../media/image290.png"/><Relationship Id="rId4" Type="http://schemas.openxmlformats.org/officeDocument/2006/relationships/image" Target="../media/image69.png"/><Relationship Id="rId9" Type="http://schemas.openxmlformats.org/officeDocument/2006/relationships/image" Target="../media/image2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70.png"/><Relationship Id="rId7" Type="http://schemas.openxmlformats.org/officeDocument/2006/relationships/image" Target="../media/image34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151.png"/><Relationship Id="rId9" Type="http://schemas.openxmlformats.org/officeDocument/2006/relationships/image" Target="../media/image3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3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12" Type="http://schemas.openxmlformats.org/officeDocument/2006/relationships/image" Target="../media/image5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70.png"/><Relationship Id="rId11" Type="http://schemas.openxmlformats.org/officeDocument/2006/relationships/image" Target="../media/image521.png"/><Relationship Id="rId5" Type="http://schemas.openxmlformats.org/officeDocument/2006/relationships/image" Target="../media/image460.png"/><Relationship Id="rId10" Type="http://schemas.openxmlformats.org/officeDocument/2006/relationships/image" Target="../media/image510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Relationship Id="rId14" Type="http://schemas.openxmlformats.org/officeDocument/2006/relationships/image" Target="../media/image5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Propagation Graph Neural Networks</a:t>
            </a:r>
            <a:br>
              <a:rPr lang="en-US" sz="4400" b="1" dirty="0"/>
            </a:br>
            <a:r>
              <a:rPr lang="en-US" sz="3200" dirty="0"/>
              <a:t>lecture-14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20/21)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000369"/>
            <a:ext cx="6796316" cy="1857632"/>
          </a:xfrm>
        </p:spPr>
        <p:txBody>
          <a:bodyPr>
            <a:normAutofit/>
          </a:bodyPr>
          <a:lstStyle/>
          <a:p>
            <a:r>
              <a:rPr lang="en-US" altLang="x-none" sz="1500" b="1" dirty="0">
                <a:ea typeface="ＭＳ Ｐゴシック" charset="-128"/>
              </a:rPr>
              <a:t>Christian Medeiros Adriano </a:t>
            </a:r>
            <a:r>
              <a:rPr lang="en-US" altLang="x-none" sz="1500" dirty="0">
                <a:ea typeface="ＭＳ Ｐゴシック" charset="-128"/>
              </a:rPr>
              <a:t>(</a:t>
            </a:r>
            <a:r>
              <a:rPr lang="en-US" altLang="x-none" sz="1500" dirty="0">
                <a:ea typeface="ＭＳ Ｐゴシック" charset="-128"/>
                <a:hlinkClick r:id="rId3"/>
              </a:rPr>
              <a:t>christian.adriano@hpi.de</a:t>
            </a:r>
            <a:r>
              <a:rPr lang="en-US" altLang="x-none" sz="1500" dirty="0">
                <a:ea typeface="ＭＳ Ｐゴシック" charset="-128"/>
              </a:rPr>
              <a:t>) - </a:t>
            </a:r>
            <a:r>
              <a:rPr lang="en-US" altLang="x-none" sz="1500" b="1" dirty="0">
                <a:ea typeface="ＭＳ Ｐゴシック" charset="-128"/>
              </a:rPr>
              <a:t>“Chris”</a:t>
            </a:r>
          </a:p>
          <a:p>
            <a:r>
              <a:rPr lang="en-US" altLang="x-none" sz="1200" dirty="0">
                <a:ea typeface="ＭＳ Ｐゴシック" charset="-128"/>
              </a:rPr>
              <a:t>Sona Ghahremani (</a:t>
            </a:r>
            <a:r>
              <a:rPr lang="en-US" altLang="x-none" sz="1200" dirty="0">
                <a:ea typeface="ＭＳ Ｐゴシック" charset="-128"/>
                <a:hlinkClick r:id="rId4"/>
              </a:rPr>
              <a:t>sona.ghahremani@hpi.de</a:t>
            </a:r>
            <a:r>
              <a:rPr lang="en-US" altLang="x-none" sz="1200" dirty="0">
                <a:ea typeface="ＭＳ Ｐゴシック" charset="-128"/>
              </a:rPr>
              <a:t> )</a:t>
            </a:r>
          </a:p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5"/>
              </a:rPr>
              <a:t>holger.giese@hpi.de)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endParaRPr lang="en-US" altLang="x-none" sz="1200" dirty="0">
              <a:ea typeface="ＭＳ Ｐゴシック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C9D87-4C24-4AB1-AEFD-8D7B96449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Signals – part2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B2356C-4EB3-41DF-A064-D9984B52D6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308" y="2737308"/>
                <a:ext cx="9089492" cy="382640"/>
              </a:xfrm>
            </p:spPr>
            <p:txBody>
              <a:bodyPr/>
              <a:lstStyle/>
              <a:p>
                <a:r>
                  <a:rPr lang="en-US" sz="1800" dirty="0">
                    <a:latin typeface="+mj-lt"/>
                  </a:rPr>
                  <a:t>If we were to replace the second term in the denominator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sz="1800" dirty="0">
                    <a:latin typeface="+mj-lt"/>
                  </a:rPr>
                  <a:t>,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B2356C-4EB3-41DF-A064-D9984B52D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308" y="2737308"/>
                <a:ext cx="9089492" cy="382640"/>
              </a:xfrm>
              <a:blipFill>
                <a:blip r:embed="rId3"/>
                <a:stretch>
                  <a:fillRect l="-1610" t="-12698" r="-1543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86052-9B1B-448D-AFE1-F51C703C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0D1776-6A06-4D4B-B340-03039195F2E6}"/>
                  </a:ext>
                </a:extLst>
              </p:cNvPr>
              <p:cNvSpPr txBox="1"/>
              <p:nvPr/>
            </p:nvSpPr>
            <p:spPr bwMode="gray">
              <a:xfrm>
                <a:off x="1257300" y="1570948"/>
                <a:ext cx="6248400" cy="707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p>
                          </m:sSup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0D1776-6A06-4D4B-B340-03039195F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57300" y="1570948"/>
                <a:ext cx="6248400" cy="7076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D29CC7-D62F-4A85-84A3-58B492B42D56}"/>
                  </a:ext>
                </a:extLst>
              </p:cNvPr>
              <p:cNvSpPr txBox="1"/>
              <p:nvPr/>
            </p:nvSpPr>
            <p:spPr bwMode="gray">
              <a:xfrm>
                <a:off x="359308" y="1018201"/>
                <a:ext cx="6248400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Is the posterior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larger than the prior p?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D29CC7-D62F-4A85-84A3-58B492B42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9308" y="1018201"/>
                <a:ext cx="6248400" cy="369332"/>
              </a:xfrm>
              <a:prstGeom prst="rect">
                <a:avLst/>
              </a:prstGeom>
              <a:blipFill>
                <a:blip r:embed="rId5"/>
                <a:stretch>
                  <a:fillRect l="-87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FFE8269-06E4-499F-ABF0-EDBF4C04B7C8}"/>
              </a:ext>
            </a:extLst>
          </p:cNvPr>
          <p:cNvSpPr/>
          <p:nvPr/>
        </p:nvSpPr>
        <p:spPr bwMode="gray">
          <a:xfrm>
            <a:off x="5514975" y="2278578"/>
            <a:ext cx="104775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B350A63-1CD5-4AC2-9CA7-C7B832EEC015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 bwMode="gray">
          <a:xfrm rot="16200000" flipH="1">
            <a:off x="7207125" y="1156021"/>
            <a:ext cx="359025" cy="2695575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70BDF6B-0B27-417A-93BB-0F3E97022501}"/>
              </a:ext>
            </a:extLst>
          </p:cNvPr>
          <p:cNvSpPr/>
          <p:nvPr/>
        </p:nvSpPr>
        <p:spPr bwMode="gray">
          <a:xfrm>
            <a:off x="8210550" y="2683322"/>
            <a:ext cx="104775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F22EA4-A4D7-4A96-9053-DA90587D9433}"/>
                  </a:ext>
                </a:extLst>
              </p:cNvPr>
              <p:cNvSpPr txBox="1"/>
              <p:nvPr/>
            </p:nvSpPr>
            <p:spPr bwMode="gray">
              <a:xfrm>
                <a:off x="2609850" y="3688565"/>
                <a:ext cx="6248400" cy="707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F22EA4-A4D7-4A96-9053-DA90587D9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09850" y="3688565"/>
                <a:ext cx="6248400" cy="7076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8933271-0758-4C1C-9A8F-DA7057691069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 bwMode="gray">
          <a:xfrm rot="5400000">
            <a:off x="7434929" y="2911623"/>
            <a:ext cx="725322" cy="2121321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58A851B-6139-4C37-A73A-D693AD1B7694}"/>
              </a:ext>
            </a:extLst>
          </p:cNvPr>
          <p:cNvSpPr/>
          <p:nvPr/>
        </p:nvSpPr>
        <p:spPr bwMode="gray">
          <a:xfrm>
            <a:off x="8334375" y="3563903"/>
            <a:ext cx="104775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42681B-F56A-4910-9B4B-7E1E608E78CB}"/>
              </a:ext>
            </a:extLst>
          </p:cNvPr>
          <p:cNvSpPr/>
          <p:nvPr/>
        </p:nvSpPr>
        <p:spPr bwMode="gray">
          <a:xfrm rot="5400000">
            <a:off x="6539761" y="4312084"/>
            <a:ext cx="348617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99B29D-0E42-468F-AF6D-08E7432D852E}"/>
                  </a:ext>
                </a:extLst>
              </p:cNvPr>
              <p:cNvSpPr txBox="1"/>
              <p:nvPr/>
            </p:nvSpPr>
            <p:spPr bwMode="gray">
              <a:xfrm>
                <a:off x="251240" y="4661557"/>
                <a:ext cx="11700516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When does replacement makes the denominator smaller or larger? i.e., the posterior &lt;p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+mj-lt"/>
                  </a:rPr>
                  <a:t>If a &gt; b, then this replacement makes the denominator larger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because q &gt;0.5 and we now have more factors of q and fewer factors of 1-q, the denominator increases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b="0" u="none" strike="noStrike" baseline="0" dirty="0">
                    <a:latin typeface="+mj-lt"/>
                  </a:rPr>
                  <a:t>If a &lt; b, the argument is symmetric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u="none" strike="noStrike" baseline="0" dirty="0">
                  <a:latin typeface="+mj-lt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+mj-lt"/>
                  </a:rPr>
                  <a:t>If a = b, then the value of the denominator the same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99B29D-0E42-468F-AF6D-08E7432D8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1240" y="4661557"/>
                <a:ext cx="11700516" cy="2031325"/>
              </a:xfrm>
              <a:prstGeom prst="rect">
                <a:avLst/>
              </a:prstGeom>
              <a:blipFill>
                <a:blip r:embed="rId7"/>
                <a:stretch>
                  <a:fillRect l="-417" t="-18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81B49A9-CAAE-4203-9402-894E2569F6A2}"/>
              </a:ext>
            </a:extLst>
          </p:cNvPr>
          <p:cNvSpPr txBox="1"/>
          <p:nvPr/>
        </p:nvSpPr>
        <p:spPr bwMode="gray">
          <a:xfrm>
            <a:off x="304800" y="3672032"/>
            <a:ext cx="367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posterior would become: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F3877C-D19D-4B2B-88C1-00D2CC8CAB53}"/>
                  </a:ext>
                </a:extLst>
              </p:cNvPr>
              <p:cNvSpPr txBox="1"/>
              <p:nvPr/>
            </p:nvSpPr>
            <p:spPr bwMode="gray">
              <a:xfrm>
                <a:off x="251239" y="3119948"/>
                <a:ext cx="10083385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+mj-lt"/>
                  </a:rPr>
                  <a:t>Then the denominator would become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sz="1800" dirty="0">
                    <a:latin typeface="+mj-lt"/>
                  </a:rPr>
                  <a:t>,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F3877C-D19D-4B2B-88C1-00D2CC8CA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1239" y="3119948"/>
                <a:ext cx="10083385" cy="374270"/>
              </a:xfrm>
              <a:prstGeom prst="rect">
                <a:avLst/>
              </a:prstGeom>
              <a:blipFill>
                <a:blip r:embed="rId8"/>
                <a:stretch>
                  <a:fillRect l="-48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1A41A7F2-7EF9-49D7-9798-D922E65B9CCE}"/>
              </a:ext>
            </a:extLst>
          </p:cNvPr>
          <p:cNvGrpSpPr/>
          <p:nvPr/>
        </p:nvGrpSpPr>
        <p:grpSpPr>
          <a:xfrm>
            <a:off x="9258300" y="1011044"/>
            <a:ext cx="2778779" cy="1917584"/>
            <a:chOff x="9258300" y="1011044"/>
            <a:chExt cx="2778779" cy="191758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87E5D70-9DC9-4215-827F-13C4FA816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58300" y="1011044"/>
              <a:ext cx="2778779" cy="1119807"/>
            </a:xfrm>
            <a:prstGeom prst="rect">
              <a:avLst/>
            </a:prstGeom>
          </p:spPr>
        </p:pic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4A773B80-C10E-42DE-84E9-63776C322BD9}"/>
                </a:ext>
              </a:extLst>
            </p:cNvPr>
            <p:cNvCxnSpPr>
              <a:stCxn id="3" idx="3"/>
              <a:endCxn id="44" idx="2"/>
            </p:cNvCxnSpPr>
            <p:nvPr/>
          </p:nvCxnSpPr>
          <p:spPr bwMode="gray">
            <a:xfrm flipV="1">
              <a:off x="9448800" y="2130851"/>
              <a:ext cx="1198890" cy="797777"/>
            </a:xfrm>
            <a:prstGeom prst="bentConnector2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637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1" grpId="0" animBg="1"/>
      <p:bldP spid="14" grpId="0"/>
      <p:bldP spid="16" grpId="0" animBg="1"/>
      <p:bldP spid="20" grpId="0" animBg="1"/>
      <p:bldP spid="24" grpId="0" build="p"/>
      <p:bldP spid="27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1E292-BD08-4311-A0E8-EA12C857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Cascades with activation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D9035-3222-470C-8EDB-89B5854D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654043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User activation: when the users starts tweeting  protest messages</a:t>
            </a:r>
          </a:p>
          <a:p>
            <a:r>
              <a:rPr lang="en-US" sz="1800" dirty="0">
                <a:latin typeface="+mj-lt"/>
              </a:rPr>
              <a:t>k</a:t>
            </a:r>
            <a:r>
              <a:rPr lang="en-US" sz="1800" baseline="-25000" dirty="0">
                <a:latin typeface="+mj-lt"/>
              </a:rPr>
              <a:t>in</a:t>
            </a:r>
            <a:r>
              <a:rPr lang="en-US" sz="1800" dirty="0">
                <a:latin typeface="+mj-lt"/>
              </a:rPr>
              <a:t> = total number of neighbors when a user became active</a:t>
            </a:r>
          </a:p>
          <a:p>
            <a:r>
              <a:rPr lang="en-US" sz="1800" dirty="0">
                <a:latin typeface="+mj-lt"/>
              </a:rPr>
              <a:t>k</a:t>
            </a:r>
            <a:r>
              <a:rPr lang="en-US" sz="1800" baseline="-25000" dirty="0">
                <a:latin typeface="+mj-lt"/>
              </a:rPr>
              <a:t>a</a:t>
            </a:r>
            <a:r>
              <a:rPr lang="en-US" sz="1800" dirty="0">
                <a:latin typeface="+mj-lt"/>
              </a:rPr>
              <a:t> = total number of active neighbors when a user became active</a:t>
            </a:r>
          </a:p>
          <a:p>
            <a:r>
              <a:rPr lang="en-US" sz="1800" dirty="0">
                <a:latin typeface="+mj-lt"/>
              </a:rPr>
              <a:t> Activation threshold = k</a:t>
            </a:r>
            <a:r>
              <a:rPr lang="en-US" sz="1800" baseline="-25000" dirty="0">
                <a:latin typeface="+mj-lt"/>
              </a:rPr>
              <a:t>a</a:t>
            </a:r>
            <a:r>
              <a:rPr lang="en-US" sz="1800" baseline="30000" dirty="0">
                <a:latin typeface="+mj-lt"/>
              </a:rPr>
              <a:t>/</a:t>
            </a:r>
            <a:r>
              <a:rPr lang="en-US" sz="1800" dirty="0">
                <a:latin typeface="+mj-lt"/>
              </a:rPr>
              <a:t> k</a:t>
            </a:r>
            <a:r>
              <a:rPr lang="en-US" sz="1800" baseline="-25000" dirty="0">
                <a:latin typeface="+mj-lt"/>
              </a:rPr>
              <a:t>in</a:t>
            </a:r>
            <a:r>
              <a:rPr lang="en-US" sz="1800" baseline="30000" dirty="0">
                <a:latin typeface="+mj-lt"/>
              </a:rPr>
              <a:t> </a:t>
            </a:r>
            <a:r>
              <a:rPr lang="en-US" sz="1800" dirty="0">
                <a:latin typeface="+mj-lt"/>
              </a:rPr>
              <a:t>, fraction of neighbors at the time when user becomes active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DA0F5-8651-4E4B-A509-7FB683D60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775" y="6456423"/>
            <a:ext cx="771750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11</a:t>
            </a:fld>
            <a:endParaRPr lang="en-US" dirty="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9C20F59-E7F3-4AD3-808F-A46506BF47BA}"/>
              </a:ext>
            </a:extLst>
          </p:cNvPr>
          <p:cNvSpPr/>
          <p:nvPr/>
        </p:nvSpPr>
        <p:spPr bwMode="gray">
          <a:xfrm>
            <a:off x="11820525" y="-685800"/>
            <a:ext cx="914400" cy="914400"/>
          </a:xfrm>
          <a:prstGeom prst="arc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2D4EEB-F36E-439E-AF08-F51C7996F24D}"/>
              </a:ext>
            </a:extLst>
          </p:cNvPr>
          <p:cNvSpPr txBox="1"/>
          <p:nvPr/>
        </p:nvSpPr>
        <p:spPr bwMode="gray">
          <a:xfrm>
            <a:off x="394395" y="5411300"/>
            <a:ext cx="4388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If k</a:t>
            </a:r>
            <a:r>
              <a:rPr lang="en-US" sz="1800" baseline="-25000" dirty="0">
                <a:latin typeface="+mj-lt"/>
              </a:rPr>
              <a:t>a</a:t>
            </a:r>
            <a:r>
              <a:rPr lang="en-US" sz="1800" baseline="30000" dirty="0">
                <a:latin typeface="+mj-lt"/>
              </a:rPr>
              <a:t>/</a:t>
            </a:r>
            <a:r>
              <a:rPr lang="en-US" sz="1800" dirty="0">
                <a:latin typeface="+mj-lt"/>
              </a:rPr>
              <a:t> k</a:t>
            </a:r>
            <a:r>
              <a:rPr lang="en-US" sz="1800" baseline="-25000" dirty="0">
                <a:latin typeface="+mj-lt"/>
              </a:rPr>
              <a:t>in</a:t>
            </a:r>
            <a:r>
              <a:rPr lang="en-US" sz="1800" baseline="30000" dirty="0">
                <a:latin typeface="+mj-lt"/>
              </a:rPr>
              <a:t> </a:t>
            </a:r>
            <a:r>
              <a:rPr lang="en-US" sz="1800" dirty="0">
                <a:latin typeface="+mj-lt"/>
              </a:rPr>
              <a:t>→ 0</a:t>
            </a:r>
            <a:r>
              <a:rPr lang="en-US" sz="1800" baseline="30000" dirty="0">
                <a:latin typeface="+mj-lt"/>
                <a:cs typeface="Calibri" panose="020F0502020204030204" pitchFamily="34" charset="0"/>
              </a:rPr>
              <a:t>, </a:t>
            </a:r>
            <a:r>
              <a:rPr lang="en-US" sz="1800" dirty="0">
                <a:latin typeface="+mj-lt"/>
                <a:cs typeface="Calibri" panose="020F0502020204030204" pitchFamily="34" charset="0"/>
              </a:rPr>
              <a:t>user joins when very few neighbors are active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32AF26-690D-4267-A122-3730988B0EDC}"/>
              </a:ext>
            </a:extLst>
          </p:cNvPr>
          <p:cNvSpPr txBox="1"/>
          <p:nvPr/>
        </p:nvSpPr>
        <p:spPr bwMode="gray">
          <a:xfrm>
            <a:off x="6284378" y="5373204"/>
            <a:ext cx="4635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If k</a:t>
            </a:r>
            <a:r>
              <a:rPr lang="en-US" sz="1800" baseline="-25000" dirty="0">
                <a:latin typeface="+mj-lt"/>
              </a:rPr>
              <a:t>a</a:t>
            </a:r>
            <a:r>
              <a:rPr lang="en-US" sz="1800" dirty="0">
                <a:latin typeface="+mj-lt"/>
              </a:rPr>
              <a:t>/ k</a:t>
            </a:r>
            <a:r>
              <a:rPr lang="en-US" sz="1800" baseline="-25000" dirty="0">
                <a:latin typeface="+mj-lt"/>
              </a:rPr>
              <a:t>in</a:t>
            </a:r>
            <a:r>
              <a:rPr lang="en-US" sz="1800" dirty="0">
                <a:latin typeface="+mj-lt"/>
              </a:rPr>
              <a:t> → 1, user joins after most of neighbors are active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C7666C-AB7F-40F1-AD13-96A1ABA31A22}"/>
              </a:ext>
            </a:extLst>
          </p:cNvPr>
          <p:cNvSpPr txBox="1"/>
          <p:nvPr/>
        </p:nvSpPr>
        <p:spPr bwMode="gray">
          <a:xfrm>
            <a:off x="-1" y="6444230"/>
            <a:ext cx="11820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sources: Lecture 12 Network Effects and Cascading Behavior, Stanford CS224W, </a:t>
            </a:r>
            <a:r>
              <a:rPr lang="en-US" sz="1400" dirty="0" err="1"/>
              <a:t>Jures</a:t>
            </a:r>
            <a:r>
              <a:rPr lang="en-US" sz="1400" dirty="0"/>
              <a:t> Leskovec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354B588-3727-40CB-9573-56BCF64BC6AD}"/>
              </a:ext>
            </a:extLst>
          </p:cNvPr>
          <p:cNvGrpSpPr/>
          <p:nvPr/>
        </p:nvGrpSpPr>
        <p:grpSpPr>
          <a:xfrm>
            <a:off x="763751" y="3016196"/>
            <a:ext cx="3559725" cy="2127882"/>
            <a:chOff x="763751" y="3016196"/>
            <a:chExt cx="3559725" cy="212788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DE26C33-22FF-46C0-B8D3-37625E8D010C}"/>
                </a:ext>
              </a:extLst>
            </p:cNvPr>
            <p:cNvSpPr/>
            <p:nvPr/>
          </p:nvSpPr>
          <p:spPr bwMode="gray">
            <a:xfrm>
              <a:off x="792326" y="3541810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DF0AB7E-FCC2-450A-B7CC-8C2C18A3EAB4}"/>
                </a:ext>
              </a:extLst>
            </p:cNvPr>
            <p:cNvSpPr/>
            <p:nvPr/>
          </p:nvSpPr>
          <p:spPr bwMode="gray">
            <a:xfrm>
              <a:off x="763751" y="4747852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B39B55D-737E-47FE-95CF-F6744770F02D}"/>
                </a:ext>
              </a:extLst>
            </p:cNvPr>
            <p:cNvSpPr/>
            <p:nvPr/>
          </p:nvSpPr>
          <p:spPr bwMode="gray">
            <a:xfrm>
              <a:off x="2478251" y="3573766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B0FD784-F2A0-4D5E-998A-8F62A688CBCD}"/>
                </a:ext>
              </a:extLst>
            </p:cNvPr>
            <p:cNvSpPr/>
            <p:nvPr/>
          </p:nvSpPr>
          <p:spPr bwMode="gray">
            <a:xfrm>
              <a:off x="2449676" y="4796606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9BC8717-0411-4727-B872-2315E69982B2}"/>
                </a:ext>
              </a:extLst>
            </p:cNvPr>
            <p:cNvSpPr/>
            <p:nvPr/>
          </p:nvSpPr>
          <p:spPr bwMode="gray">
            <a:xfrm>
              <a:off x="1611476" y="4125775"/>
              <a:ext cx="347472" cy="347472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A3CF0B1-AEC6-44C0-943C-B9CB4878CAA1}"/>
                </a:ext>
              </a:extLst>
            </p:cNvPr>
            <p:cNvCxnSpPr>
              <a:cxnSpLocks/>
              <a:stCxn id="11" idx="5"/>
              <a:endCxn id="21" idx="1"/>
            </p:cNvCxnSpPr>
            <p:nvPr/>
          </p:nvCxnSpPr>
          <p:spPr bwMode="gray">
            <a:xfrm>
              <a:off x="1088912" y="3838396"/>
              <a:ext cx="573450" cy="338265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59D467D-502E-41E5-A266-F2B2F7D0C506}"/>
                </a:ext>
              </a:extLst>
            </p:cNvPr>
            <p:cNvCxnSpPr>
              <a:cxnSpLocks/>
              <a:stCxn id="21" idx="7"/>
              <a:endCxn id="19" idx="2"/>
            </p:cNvCxnSpPr>
            <p:nvPr/>
          </p:nvCxnSpPr>
          <p:spPr bwMode="gray">
            <a:xfrm flipV="1">
              <a:off x="1908062" y="3747502"/>
              <a:ext cx="570189" cy="429159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0D1E346-0070-4A85-902A-BABAEC163D14}"/>
                </a:ext>
              </a:extLst>
            </p:cNvPr>
            <p:cNvCxnSpPr>
              <a:cxnSpLocks/>
              <a:stCxn id="21" idx="5"/>
              <a:endCxn id="20" idx="1"/>
            </p:cNvCxnSpPr>
            <p:nvPr/>
          </p:nvCxnSpPr>
          <p:spPr bwMode="gray">
            <a:xfrm>
              <a:off x="1908062" y="4422361"/>
              <a:ext cx="592500" cy="425131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4FBA853-1155-445E-A3AA-5AFC5411C288}"/>
                </a:ext>
              </a:extLst>
            </p:cNvPr>
            <p:cNvCxnSpPr>
              <a:cxnSpLocks/>
              <a:stCxn id="21" idx="3"/>
              <a:endCxn id="18" idx="7"/>
            </p:cNvCxnSpPr>
            <p:nvPr/>
          </p:nvCxnSpPr>
          <p:spPr bwMode="gray">
            <a:xfrm flipH="1">
              <a:off x="1060337" y="4422361"/>
              <a:ext cx="602025" cy="376377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D2FFF6-669B-4FD6-A0D0-ACA342D22253}"/>
                </a:ext>
              </a:extLst>
            </p:cNvPr>
            <p:cNvSpPr txBox="1"/>
            <p:nvPr/>
          </p:nvSpPr>
          <p:spPr bwMode="gray">
            <a:xfrm>
              <a:off x="2318711" y="4198718"/>
              <a:ext cx="2004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+mj-lt"/>
                </a:rPr>
                <a:t>k</a:t>
              </a:r>
              <a:r>
                <a:rPr lang="en-US" sz="1800" baseline="-25000" dirty="0">
                  <a:latin typeface="+mj-lt"/>
                </a:rPr>
                <a:t>a</a:t>
              </a:r>
              <a:r>
                <a:rPr lang="en-US" sz="1800" baseline="30000" dirty="0">
                  <a:latin typeface="+mj-lt"/>
                </a:rPr>
                <a:t>/</a:t>
              </a:r>
              <a:r>
                <a:rPr lang="en-US" sz="1800" dirty="0">
                  <a:latin typeface="+mj-lt"/>
                </a:rPr>
                <a:t> k</a:t>
              </a:r>
              <a:r>
                <a:rPr lang="en-US" sz="1800" baseline="-25000" dirty="0">
                  <a:latin typeface="+mj-lt"/>
                </a:rPr>
                <a:t>in</a:t>
              </a:r>
              <a:r>
                <a:rPr lang="en-US" sz="1800" dirty="0">
                  <a:latin typeface="+mj-lt"/>
                </a:rPr>
                <a:t>=0/4 = 0</a:t>
              </a:r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8D9FBD6-F294-48D0-BCF8-76D9623D798D}"/>
                </a:ext>
              </a:extLst>
            </p:cNvPr>
            <p:cNvSpPr txBox="1"/>
            <p:nvPr/>
          </p:nvSpPr>
          <p:spPr bwMode="gray">
            <a:xfrm>
              <a:off x="784211" y="3016196"/>
              <a:ext cx="26638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atin typeface="+mj-lt"/>
                  <a:cs typeface="Calibri" panose="020F0502020204030204" pitchFamily="34" charset="0"/>
                </a:rPr>
                <a:t>low social pressure</a:t>
              </a:r>
              <a:endParaRPr lang="en-US" b="1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C989BCB-862E-4659-8313-D76CCFCCF3E7}"/>
              </a:ext>
            </a:extLst>
          </p:cNvPr>
          <p:cNvGrpSpPr/>
          <p:nvPr/>
        </p:nvGrpSpPr>
        <p:grpSpPr>
          <a:xfrm>
            <a:off x="6821968" y="3054624"/>
            <a:ext cx="4493732" cy="2227024"/>
            <a:chOff x="6821968" y="3054624"/>
            <a:chExt cx="4493732" cy="222702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7788890-7467-4D95-803E-2CD38812790D}"/>
                </a:ext>
              </a:extLst>
            </p:cNvPr>
            <p:cNvGrpSpPr/>
            <p:nvPr/>
          </p:nvGrpSpPr>
          <p:grpSpPr>
            <a:xfrm>
              <a:off x="7020800" y="3679380"/>
              <a:ext cx="2061972" cy="1602268"/>
              <a:chOff x="7020800" y="3679380"/>
              <a:chExt cx="2061972" cy="16022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F981310-2E02-46D3-89B2-27798329EEEF}"/>
                  </a:ext>
                </a:extLst>
              </p:cNvPr>
              <p:cNvSpPr/>
              <p:nvPr/>
            </p:nvSpPr>
            <p:spPr bwMode="gray">
              <a:xfrm>
                <a:off x="7049375" y="3679380"/>
                <a:ext cx="347472" cy="347472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FA2C178-BB83-4383-8DE0-1E74D7BCA67E}"/>
                  </a:ext>
                </a:extLst>
              </p:cNvPr>
              <p:cNvSpPr/>
              <p:nvPr/>
            </p:nvSpPr>
            <p:spPr bwMode="gray">
              <a:xfrm>
                <a:off x="7020800" y="4885422"/>
                <a:ext cx="347472" cy="347472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F70D5C5-44D2-4164-B4C6-8ECDF6B728EC}"/>
                  </a:ext>
                </a:extLst>
              </p:cNvPr>
              <p:cNvSpPr/>
              <p:nvPr/>
            </p:nvSpPr>
            <p:spPr bwMode="gray">
              <a:xfrm>
                <a:off x="8735300" y="3711336"/>
                <a:ext cx="347472" cy="347472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0750D55-5B15-4635-9220-F798DC8B1D98}"/>
                  </a:ext>
                </a:extLst>
              </p:cNvPr>
              <p:cNvSpPr/>
              <p:nvPr/>
            </p:nvSpPr>
            <p:spPr bwMode="gray">
              <a:xfrm>
                <a:off x="8706725" y="4934176"/>
                <a:ext cx="347472" cy="347472"/>
              </a:xfrm>
              <a:prstGeom prst="ellipse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7062664-8F32-4408-A2AF-5621169F81E3}"/>
                  </a:ext>
                </a:extLst>
              </p:cNvPr>
              <p:cNvSpPr/>
              <p:nvPr/>
            </p:nvSpPr>
            <p:spPr bwMode="gray">
              <a:xfrm>
                <a:off x="7868525" y="4263345"/>
                <a:ext cx="347472" cy="347472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45D373E-046E-4AE3-B96D-000CA7135F96}"/>
                  </a:ext>
                </a:extLst>
              </p:cNvPr>
              <p:cNvCxnSpPr>
                <a:cxnSpLocks/>
                <a:stCxn id="39" idx="5"/>
                <a:endCxn id="43" idx="1"/>
              </p:cNvCxnSpPr>
              <p:nvPr/>
            </p:nvCxnSpPr>
            <p:spPr bwMode="gray">
              <a:xfrm>
                <a:off x="7345961" y="3975966"/>
                <a:ext cx="573450" cy="338265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E48DD6A-ACBD-4E6F-8506-08502D7EE8E3}"/>
                  </a:ext>
                </a:extLst>
              </p:cNvPr>
              <p:cNvCxnSpPr>
                <a:cxnSpLocks/>
                <a:stCxn id="43" idx="7"/>
                <a:endCxn id="41" idx="2"/>
              </p:cNvCxnSpPr>
              <p:nvPr/>
            </p:nvCxnSpPr>
            <p:spPr bwMode="gray">
              <a:xfrm flipV="1">
                <a:off x="8165111" y="3885072"/>
                <a:ext cx="570189" cy="429159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A6FAC20-8F0F-4C0D-BB68-54721DD5CA22}"/>
                  </a:ext>
                </a:extLst>
              </p:cNvPr>
              <p:cNvCxnSpPr>
                <a:cxnSpLocks/>
                <a:stCxn id="43" idx="5"/>
                <a:endCxn id="42" idx="1"/>
              </p:cNvCxnSpPr>
              <p:nvPr/>
            </p:nvCxnSpPr>
            <p:spPr bwMode="gray">
              <a:xfrm>
                <a:off x="8165111" y="4559931"/>
                <a:ext cx="592500" cy="425131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A3D0191-F088-4B33-9D59-C71F00095E1C}"/>
                  </a:ext>
                </a:extLst>
              </p:cNvPr>
              <p:cNvCxnSpPr>
                <a:cxnSpLocks/>
                <a:stCxn id="43" idx="3"/>
                <a:endCxn id="40" idx="7"/>
              </p:cNvCxnSpPr>
              <p:nvPr/>
            </p:nvCxnSpPr>
            <p:spPr bwMode="gray">
              <a:xfrm flipH="1">
                <a:off x="7317386" y="4559931"/>
                <a:ext cx="602025" cy="37637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0C2E06F-6055-4E13-8DEC-3A8AAD0B6C50}"/>
                </a:ext>
              </a:extLst>
            </p:cNvPr>
            <p:cNvSpPr txBox="1"/>
            <p:nvPr/>
          </p:nvSpPr>
          <p:spPr bwMode="gray">
            <a:xfrm>
              <a:off x="8767136" y="4248387"/>
              <a:ext cx="25485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+mj-lt"/>
                </a:rPr>
                <a:t>k</a:t>
              </a:r>
              <a:r>
                <a:rPr lang="en-US" sz="1800" baseline="-25000" dirty="0">
                  <a:latin typeface="+mj-lt"/>
                </a:rPr>
                <a:t>a</a:t>
              </a:r>
              <a:r>
                <a:rPr lang="en-US" sz="1800" baseline="30000" dirty="0">
                  <a:latin typeface="+mj-lt"/>
                </a:rPr>
                <a:t>/</a:t>
              </a:r>
              <a:r>
                <a:rPr lang="en-US" sz="1800" dirty="0">
                  <a:latin typeface="+mj-lt"/>
                </a:rPr>
                <a:t> k</a:t>
              </a:r>
              <a:r>
                <a:rPr lang="en-US" sz="1800" baseline="-25000" dirty="0">
                  <a:latin typeface="+mj-lt"/>
                </a:rPr>
                <a:t>in</a:t>
              </a:r>
              <a:r>
                <a:rPr lang="en-US" sz="1800" dirty="0">
                  <a:latin typeface="+mj-lt"/>
                </a:rPr>
                <a:t>=3/4 = 0.75</a:t>
              </a:r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0E697B6-ED17-4B76-A517-E9DF071E6F21}"/>
                </a:ext>
              </a:extLst>
            </p:cNvPr>
            <p:cNvSpPr txBox="1"/>
            <p:nvPr/>
          </p:nvSpPr>
          <p:spPr bwMode="gray">
            <a:xfrm>
              <a:off x="6821968" y="3054624"/>
              <a:ext cx="3526989" cy="379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atin typeface="+mj-lt"/>
                </a:rPr>
                <a:t>high social pressure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3309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DB08-0C42-499F-8488-CA8A7424B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Activation threshold and Burstiness of Cascades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C711-EE04-4702-BA63-2C7488A8F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4970" y="1432675"/>
            <a:ext cx="3675512" cy="701479"/>
          </a:xfrm>
        </p:spPr>
        <p:txBody>
          <a:bodyPr/>
          <a:lstStyle/>
          <a:p>
            <a:r>
              <a:rPr lang="pt-BR" dirty="0"/>
              <a:t>Mostly uniform distribution, </a:t>
            </a:r>
            <a:r>
              <a:rPr lang="pt-BR" dirty="0" err="1"/>
              <a:t>except</a:t>
            </a:r>
            <a:r>
              <a:rPr lang="pt-BR" dirty="0"/>
              <a:t> for a </a:t>
            </a:r>
            <a:r>
              <a:rPr lang="pt-BR" dirty="0" err="1"/>
              <a:t>few</a:t>
            </a:r>
            <a:r>
              <a:rPr lang="pt-BR" dirty="0"/>
              <a:t> </a:t>
            </a:r>
            <a:r>
              <a:rPr lang="pt-BR" dirty="0" err="1"/>
              <a:t>peaks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B7585-B138-430B-A958-C90C49EE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57463-610A-40E2-AA09-3E42D535536A}"/>
              </a:ext>
            </a:extLst>
          </p:cNvPr>
          <p:cNvSpPr txBox="1"/>
          <p:nvPr/>
        </p:nvSpPr>
        <p:spPr bwMode="gray">
          <a:xfrm>
            <a:off x="-38860" y="6162611"/>
            <a:ext cx="93661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NimbusRomNo9L-Medi"/>
              </a:rPr>
              <a:t>Wang,</a:t>
            </a:r>
            <a:r>
              <a:rPr lang="en-US" sz="1400" b="0" i="0" u="none" strike="noStrike" dirty="0">
                <a:latin typeface="NimbusRomNo9L-Medi"/>
              </a:rPr>
              <a:t> S.</a:t>
            </a:r>
            <a:r>
              <a:rPr lang="en-US" sz="1400" b="0" i="0" u="none" strike="noStrike" baseline="0" dirty="0">
                <a:latin typeface="NimbusRomNo9L-Medi"/>
              </a:rPr>
              <a:t> et al., (2015), Burst Time Prediction in Cascades</a:t>
            </a:r>
          </a:p>
          <a:p>
            <a:r>
              <a:rPr lang="en-US" sz="1400" dirty="0">
                <a:latin typeface="AdvOT144a03c1"/>
              </a:rPr>
              <a:t>Gonzalez-</a:t>
            </a:r>
            <a:r>
              <a:rPr lang="en-US" sz="1400" dirty="0" err="1">
                <a:latin typeface="AdvOT144a03c1"/>
              </a:rPr>
              <a:t>Bailo</a:t>
            </a:r>
            <a:r>
              <a:rPr lang="en-US" sz="1400" dirty="0">
                <a:latin typeface="AdvOT144a03c1"/>
              </a:rPr>
              <a:t>´, S., et al. , (2011), </a:t>
            </a:r>
            <a:r>
              <a:rPr lang="en-US" sz="1400" dirty="0">
                <a:latin typeface="AdvOT735b620e"/>
              </a:rPr>
              <a:t>The Dynamics of Protest Recruitment through an Online Network</a:t>
            </a:r>
            <a:endParaRPr lang="en-US" sz="1400" b="0" i="0" u="none" strike="noStrike" baseline="0" dirty="0">
              <a:latin typeface="NimbusRomNo9L-Medi"/>
            </a:endParaRPr>
          </a:p>
          <a:p>
            <a:r>
              <a:rPr lang="it-IT" sz="1400" dirty="0" err="1">
                <a:latin typeface="AdvOT1ef757c0"/>
              </a:rPr>
              <a:t>Ratkiewicz</a:t>
            </a:r>
            <a:r>
              <a:rPr lang="it-IT" sz="1400" dirty="0">
                <a:latin typeface="AdvOT1ef757c0"/>
              </a:rPr>
              <a:t>, J., et al., (2010) </a:t>
            </a:r>
            <a:r>
              <a:rPr lang="en-US" sz="1400" dirty="0">
                <a:latin typeface="AdvOT1ef757c0"/>
              </a:rPr>
              <a:t>Characterizing and Modeling the Dynamics of Online Popularity</a:t>
            </a:r>
            <a:endParaRPr lang="en-US" sz="1400" b="0" i="0" u="none" strike="noStrike" baseline="0" dirty="0">
              <a:latin typeface="NimbusRomNo9L-Med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BBF3AB-8ACE-4102-A2B2-55A0487C9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860" y="861549"/>
            <a:ext cx="3911096" cy="27668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099F31-6278-477B-8B42-8421276CB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861550"/>
            <a:ext cx="3682878" cy="25751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18FB7A-87DC-4985-9C8E-2FFA803F82BD}"/>
              </a:ext>
            </a:extLst>
          </p:cNvPr>
          <p:cNvSpPr txBox="1"/>
          <p:nvPr/>
        </p:nvSpPr>
        <p:spPr bwMode="gray">
          <a:xfrm>
            <a:off x="4689143" y="1017449"/>
            <a:ext cx="1825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Zero activation threshold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826E43-C6B9-4D75-A36F-CD1C762DA8AF}"/>
              </a:ext>
            </a:extLst>
          </p:cNvPr>
          <p:cNvSpPr txBox="1"/>
          <p:nvPr/>
        </p:nvSpPr>
        <p:spPr bwMode="gray">
          <a:xfrm>
            <a:off x="6360291" y="1294194"/>
            <a:ext cx="726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0.5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522D77-684A-41B5-A958-B60A257C7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8142" y="3491475"/>
            <a:ext cx="4208092" cy="29394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3AE3E00-BAD2-449E-8488-275960884536}"/>
              </a:ext>
            </a:extLst>
          </p:cNvPr>
          <p:cNvSpPr txBox="1"/>
          <p:nvPr/>
        </p:nvSpPr>
        <p:spPr bwMode="gray">
          <a:xfrm>
            <a:off x="8320278" y="4078244"/>
            <a:ext cx="13274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Insensitive to bursts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E7CDB-F26D-408B-9346-88A5AE7AD81C}"/>
              </a:ext>
            </a:extLst>
          </p:cNvPr>
          <p:cNvSpPr txBox="1"/>
          <p:nvPr/>
        </p:nvSpPr>
        <p:spPr bwMode="gray">
          <a:xfrm>
            <a:off x="10412079" y="5081424"/>
            <a:ext cx="1356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Highly sensitive to bursts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4FAF6A-E2C4-4532-A750-47413338F693}"/>
              </a:ext>
            </a:extLst>
          </p:cNvPr>
          <p:cNvSpPr txBox="1"/>
          <p:nvPr/>
        </p:nvSpPr>
        <p:spPr bwMode="gray">
          <a:xfrm>
            <a:off x="3713013" y="4117125"/>
            <a:ext cx="3387885" cy="1816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l-GR" sz="1867" dirty="0"/>
              <a:t>Δ</a:t>
            </a:r>
            <a:r>
              <a:rPr lang="en-US" sz="1867" i="1" dirty="0"/>
              <a:t>k</a:t>
            </a:r>
            <a:r>
              <a:rPr lang="en-US" sz="1867" i="1" baseline="-25000" dirty="0"/>
              <a:t>a </a:t>
            </a:r>
            <a:r>
              <a:rPr lang="en-US" sz="1867" i="1" dirty="0"/>
              <a:t>/k</a:t>
            </a:r>
            <a:r>
              <a:rPr lang="en-US" sz="1867" i="1" baseline="-25000" dirty="0"/>
              <a:t>a</a:t>
            </a:r>
            <a:r>
              <a:rPr lang="en-US" sz="1867" i="1" dirty="0"/>
              <a:t>  </a:t>
            </a:r>
            <a:r>
              <a:rPr lang="en-US" sz="1867" dirty="0"/>
              <a:t>=that some users might be susceptible to ‘‘recruitment bursts’’, that is, more likely to join if many of their neighbors do in a short time-span.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795734-48D7-4B5B-B9A1-31F1A3D70099}"/>
              </a:ext>
            </a:extLst>
          </p:cNvPr>
          <p:cNvSpPr txBox="1"/>
          <p:nvPr/>
        </p:nvSpPr>
        <p:spPr bwMode="gray">
          <a:xfrm>
            <a:off x="140362" y="4047135"/>
            <a:ext cx="3486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Burstiness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89F91CB-B1F6-4AA6-AD1D-D7FCAE938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72" y="4904951"/>
            <a:ext cx="3397575" cy="41542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4112692-C259-40DE-855A-3B88E4F27547}"/>
              </a:ext>
            </a:extLst>
          </p:cNvPr>
          <p:cNvSpPr txBox="1"/>
          <p:nvPr/>
        </p:nvSpPr>
        <p:spPr bwMode="gray">
          <a:xfrm>
            <a:off x="1182622" y="5350929"/>
            <a:ext cx="2444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AdvOT1ef757c0"/>
              </a:rPr>
              <a:t>[</a:t>
            </a:r>
            <a:r>
              <a:rPr lang="it-IT" dirty="0" err="1">
                <a:latin typeface="AdvOT1ef757c0"/>
              </a:rPr>
              <a:t>Ratkiewicz</a:t>
            </a:r>
            <a:r>
              <a:rPr lang="it-IT" dirty="0">
                <a:latin typeface="AdvOT1ef757c0"/>
              </a:rPr>
              <a:t> et al. 2010]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37A13D-9030-4838-8748-9B04187B2434}"/>
              </a:ext>
            </a:extLst>
          </p:cNvPr>
          <p:cNvSpPr txBox="1"/>
          <p:nvPr/>
        </p:nvSpPr>
        <p:spPr bwMode="gray">
          <a:xfrm>
            <a:off x="8391338" y="2896844"/>
            <a:ext cx="2983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AdvOT1ef757c0"/>
              </a:rPr>
              <a:t>[Gonzalez-</a:t>
            </a:r>
            <a:r>
              <a:rPr lang="it-IT" dirty="0" err="1">
                <a:latin typeface="AdvOT1ef757c0"/>
              </a:rPr>
              <a:t>Bail</a:t>
            </a:r>
            <a:r>
              <a:rPr lang="pt-BR" dirty="0">
                <a:latin typeface="AdvOT1ef757c0"/>
              </a:rPr>
              <a:t>ó</a:t>
            </a:r>
            <a:r>
              <a:rPr lang="it-IT" dirty="0">
                <a:latin typeface="AdvOT1ef757c0"/>
              </a:rPr>
              <a:t> et al. 2011]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51D4DB7-5018-4FD2-B144-B648EAC562DF}"/>
              </a:ext>
            </a:extLst>
          </p:cNvPr>
          <p:cNvCxnSpPr/>
          <p:nvPr/>
        </p:nvCxnSpPr>
        <p:spPr bwMode="gray">
          <a:xfrm flipH="1">
            <a:off x="4768553" y="1546048"/>
            <a:ext cx="119641" cy="25711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5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18" grpId="0"/>
      <p:bldP spid="21" grpId="0"/>
      <p:bldP spid="22" grpId="0"/>
      <p:bldP spid="28" grpId="0"/>
      <p:bldP spid="29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9C56F-01E2-4D74-81F5-B7C2F024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Cascades -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E7543-8D69-4CA9-890B-A1B95FB15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02360"/>
          </a:xfrm>
        </p:spPr>
        <p:txBody>
          <a:bodyPr/>
          <a:lstStyle/>
          <a:p>
            <a:r>
              <a:rPr lang="en-US" dirty="0"/>
              <a:t>Note however that cascades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be wrong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be based on very little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be fragile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cascades are short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Long cascades are challenging to predict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0303D-0B04-46D6-B47F-25077EB4F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21300-FA79-489D-97BB-CFDBECAE1830}"/>
              </a:ext>
            </a:extLst>
          </p:cNvPr>
          <p:cNvSpPr txBox="1"/>
          <p:nvPr/>
        </p:nvSpPr>
        <p:spPr bwMode="gray">
          <a:xfrm>
            <a:off x="0" y="6211669"/>
            <a:ext cx="12072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Surowiecki</a:t>
            </a:r>
            <a:r>
              <a:rPr lang="en-US" sz="1200" dirty="0"/>
              <a:t>, J., (2005) The Wisdom of Crowds</a:t>
            </a:r>
          </a:p>
          <a:p>
            <a:r>
              <a:rPr lang="en-US" sz="1200" dirty="0"/>
              <a:t>Easley, D.,&amp; Kleinberg, J., (2010) Networks, Crowds, and Markets: Reasoning about a Highly Connected World.</a:t>
            </a:r>
          </a:p>
          <a:p>
            <a:r>
              <a:rPr lang="en-US" sz="1200" dirty="0"/>
              <a:t>Cheng, J., Adamic, L., Dow, P. A., Kleinberg, J. M., &amp; Leskovec, J. (2014). Can cascades be predicted?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2128D-CD57-47F1-9AE0-71ECBA5536BE}"/>
              </a:ext>
            </a:extLst>
          </p:cNvPr>
          <p:cNvSpPr txBox="1"/>
          <p:nvPr/>
        </p:nvSpPr>
        <p:spPr bwMode="gray">
          <a:xfrm>
            <a:off x="6877224" y="5131511"/>
            <a:ext cx="50745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latin typeface="+mj-lt"/>
              </a:rPr>
              <a:t>Shallow initial cascade structures are indicative of larger cascades</a:t>
            </a:r>
            <a:endParaRPr lang="en-US" sz="20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E23079-2392-4FCE-BD7F-5413566C6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224" y="862323"/>
            <a:ext cx="5074529" cy="42721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7EEED4-5506-458E-8E30-8C7915787FE9}"/>
              </a:ext>
            </a:extLst>
          </p:cNvPr>
          <p:cNvSpPr txBox="1"/>
          <p:nvPr/>
        </p:nvSpPr>
        <p:spPr bwMode="gray">
          <a:xfrm>
            <a:off x="10086975" y="5887572"/>
            <a:ext cx="2571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[Cheng et al. 2014] </a:t>
            </a:r>
          </a:p>
        </p:txBody>
      </p:sp>
    </p:spTree>
    <p:extLst>
      <p:ext uri="{BB962C8B-B14F-4D97-AF65-F5344CB8AC3E}">
        <p14:creationId xmlns:p14="http://schemas.microsoft.com/office/powerpoint/2010/main" val="408988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E207-5C26-4F1C-A5A3-C3299981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models for cascades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DE51E-C54F-4751-AC6E-5BB132168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273" y="5413299"/>
            <a:ext cx="2722205" cy="96436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b="1" dirty="0"/>
              <a:t>Features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predicting the largest cascade in clusters of 10+ cascades of identical photos on Facebook</a:t>
            </a:r>
            <a:endParaRPr lang="en-US" sz="10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ED1FB-4CE8-4767-AB30-051B4D4F2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CF3B02-CE0B-461E-BBEB-293CBDDF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20" y="868009"/>
            <a:ext cx="9860558" cy="3101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1980DA-C5AD-4E32-AF68-A80308D82FF7}"/>
              </a:ext>
            </a:extLst>
          </p:cNvPr>
          <p:cNvSpPr txBox="1"/>
          <p:nvPr/>
        </p:nvSpPr>
        <p:spPr bwMode="gray">
          <a:xfrm>
            <a:off x="0" y="6473295"/>
            <a:ext cx="10101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LinBiolinumTB"/>
              </a:rPr>
              <a:t>Zhao et al., (2020), A Survey of Information Cascade Analysis: Models, Predictions and Recent Advances</a:t>
            </a:r>
          </a:p>
          <a:p>
            <a:r>
              <a:rPr lang="en-US" sz="1200" dirty="0">
                <a:latin typeface="LinBiolinumTB"/>
              </a:rPr>
              <a:t>Cheng, J., Adamic, L., Dow, P. A., Kleinberg, J. M., &amp; Leskovec, J. (2014). Can cascades be predicted?</a:t>
            </a:r>
            <a:endParaRPr lang="en-US" sz="1400" dirty="0">
              <a:latin typeface="LinBiolinumTB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A9BB11-BC6B-4498-957D-A6A641E79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322" y="4137895"/>
            <a:ext cx="4302482" cy="2298488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1737DF82-96F9-4B51-AA09-3D93521E3983}"/>
              </a:ext>
            </a:extLst>
          </p:cNvPr>
          <p:cNvSpPr/>
          <p:nvPr/>
        </p:nvSpPr>
        <p:spPr bwMode="gray">
          <a:xfrm>
            <a:off x="10203678" y="3204673"/>
            <a:ext cx="264920" cy="692209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8C793E7-2829-472C-9111-B2DB74327146}"/>
              </a:ext>
            </a:extLst>
          </p:cNvPr>
          <p:cNvCxnSpPr>
            <a:cxnSpLocks/>
            <a:endCxn id="10" idx="3"/>
          </p:cNvCxnSpPr>
          <p:nvPr/>
        </p:nvCxnSpPr>
        <p:spPr bwMode="gray">
          <a:xfrm rot="16200000" flipH="1">
            <a:off x="10172207" y="3962542"/>
            <a:ext cx="1791906" cy="857287"/>
          </a:xfrm>
          <a:prstGeom prst="bentConnector4">
            <a:avLst>
              <a:gd name="adj1" fmla="val 17932"/>
              <a:gd name="adj2" fmla="val 126666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D572CEC-6919-4B9F-A480-F06A598FD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322" y="4137895"/>
            <a:ext cx="4302482" cy="2298488"/>
          </a:xfrm>
          <a:prstGeom prst="rect">
            <a:avLst/>
          </a:prstGeom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DDE7C613-98DA-4A64-9608-3C1DBAC1D062}"/>
              </a:ext>
            </a:extLst>
          </p:cNvPr>
          <p:cNvSpPr/>
          <p:nvPr/>
        </p:nvSpPr>
        <p:spPr bwMode="gray">
          <a:xfrm>
            <a:off x="10203679" y="3204674"/>
            <a:ext cx="264920" cy="692209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EF916E8-E330-4BF3-963F-D5AB7BDE893B}"/>
              </a:ext>
            </a:extLst>
          </p:cNvPr>
          <p:cNvCxnSpPr>
            <a:cxnSpLocks/>
            <a:endCxn id="19" idx="3"/>
          </p:cNvCxnSpPr>
          <p:nvPr/>
        </p:nvCxnSpPr>
        <p:spPr bwMode="gray">
          <a:xfrm rot="16200000" flipH="1">
            <a:off x="10172207" y="3962542"/>
            <a:ext cx="1791906" cy="857287"/>
          </a:xfrm>
          <a:prstGeom prst="bentConnector4">
            <a:avLst>
              <a:gd name="adj1" fmla="val 17932"/>
              <a:gd name="adj2" fmla="val 126666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3403A1-06A2-40BF-917E-FD4FA512A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06638"/>
            <a:ext cx="3914932" cy="22984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FA2E6A-0823-4BD9-8A90-C83FAEA5FC3E}"/>
              </a:ext>
            </a:extLst>
          </p:cNvPr>
          <p:cNvSpPr txBox="1"/>
          <p:nvPr/>
        </p:nvSpPr>
        <p:spPr bwMode="gray">
          <a:xfrm>
            <a:off x="3914932" y="4474007"/>
            <a:ext cx="32793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NimbusRomNo9L-Regu"/>
              </a:rPr>
              <a:t>Rank position of first relevant  element for the </a:t>
            </a:r>
            <a:r>
              <a:rPr lang="en-US" sz="1400" b="0" i="0" u="none" strike="noStrike" baseline="0" dirty="0" err="1">
                <a:latin typeface="NimbusRomNo9L-Regu"/>
              </a:rPr>
              <a:t>i</a:t>
            </a:r>
            <a:r>
              <a:rPr lang="en-US" sz="1400" b="0" i="0" u="none" strike="noStrike" baseline="30000" dirty="0" err="1">
                <a:latin typeface="NimbusRomNo9L-Regu"/>
              </a:rPr>
              <a:t>th</a:t>
            </a:r>
            <a:r>
              <a:rPr lang="en-US" sz="1400" b="0" i="0" u="none" strike="noStrike" baseline="0" dirty="0">
                <a:latin typeface="NimbusRomNo9L-Regu"/>
              </a:rPr>
              <a:t> query of samples queries Q. </a:t>
            </a:r>
          </a:p>
          <a:p>
            <a:pPr algn="l"/>
            <a:r>
              <a:rPr lang="en-US" sz="1400" dirty="0">
                <a:latin typeface="NimbusRomNo9L-Regu"/>
              </a:rPr>
              <a:t>T</a:t>
            </a:r>
            <a:r>
              <a:rPr lang="en-US" sz="1400" b="0" i="0" u="none" strike="noStrike" baseline="0" dirty="0">
                <a:latin typeface="NimbusRomNo9L-Regu"/>
              </a:rPr>
              <a:t>his cascade also appears in the top two predicted cascades almost all the time.</a:t>
            </a:r>
            <a:endParaRPr lang="en-US" sz="1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541428-2D0D-45B1-9501-EEE6B8EB40C5}"/>
              </a:ext>
            </a:extLst>
          </p:cNvPr>
          <p:cNvCxnSpPr>
            <a:cxnSpLocks/>
            <a:endCxn id="23" idx="3"/>
          </p:cNvCxnSpPr>
          <p:nvPr/>
        </p:nvCxnSpPr>
        <p:spPr bwMode="gray">
          <a:xfrm>
            <a:off x="2804671" y="4346924"/>
            <a:ext cx="1110261" cy="808958"/>
          </a:xfrm>
          <a:prstGeom prst="straightConnector1">
            <a:avLst/>
          </a:prstGeom>
          <a:ln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785BE55F-F015-4D0C-B1A1-CFAA55DB9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6631" y="3953035"/>
            <a:ext cx="1343025" cy="43815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9B14AC-30C8-4BCB-AF8E-5F541AB08F0F}"/>
              </a:ext>
            </a:extLst>
          </p:cNvPr>
          <p:cNvCxnSpPr>
            <a:cxnSpLocks/>
          </p:cNvCxnSpPr>
          <p:nvPr/>
        </p:nvCxnSpPr>
        <p:spPr bwMode="gray">
          <a:xfrm>
            <a:off x="3680651" y="4137895"/>
            <a:ext cx="728125" cy="0"/>
          </a:xfrm>
          <a:prstGeom prst="straightConnector1">
            <a:avLst/>
          </a:prstGeom>
          <a:ln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71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 animBg="1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Decision-Based Cascading Models</a:t>
            </a:r>
          </a:p>
        </p:txBody>
      </p:sp>
    </p:spTree>
    <p:extLst>
      <p:ext uri="{BB962C8B-B14F-4D97-AF65-F5344CB8AC3E}">
        <p14:creationId xmlns:p14="http://schemas.microsoft.com/office/powerpoint/2010/main" val="1097655044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D244-E2B7-45FB-8E9F-61D9A220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start (or prevent) a cascade?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8A321-62AC-494C-9481-237B94FEC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04110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Discover the super spreader nodes </a:t>
            </a:r>
          </a:p>
          <a:p>
            <a:r>
              <a:rPr lang="en-US" dirty="0"/>
              <a:t>Degree centrality: incoming edges of a node</a:t>
            </a:r>
          </a:p>
          <a:p>
            <a:r>
              <a:rPr lang="en-US" dirty="0"/>
              <a:t>k-core method: the biggest connected subgraph where each node has at least degree k Repeatedly remove all nodes with degree less than K. The higher k-core, more central is the subgraph and corresponding nodes.</a:t>
            </a:r>
          </a:p>
          <a:p>
            <a:r>
              <a:rPr lang="en-US" dirty="0"/>
              <a:t>k-shell method:</a:t>
            </a:r>
          </a:p>
          <a:p>
            <a:r>
              <a:rPr lang="en-US" dirty="0"/>
              <a:t>Diversity (HIV study in South Africa)</a:t>
            </a:r>
          </a:p>
          <a:p>
            <a:endParaRPr lang="en-US" dirty="0"/>
          </a:p>
          <a:p>
            <a:r>
              <a:rPr lang="en-US" dirty="0"/>
              <a:t>2. Increase the incentives for event to spread (utility of products, trustworthiness of information, coupling between entities)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F0EFA-EAF2-4881-AC43-48B3D12B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95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FA61-A6D2-49EA-8B75-7C99E22C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as Decision Making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E48F1-E5DE-4B28-968F-BB360E694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23483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person can adopt technology that maximizes its </a:t>
            </a:r>
            <a:r>
              <a:rPr lang="en-US" u="sng" dirty="0"/>
              <a:t>utility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benefit is based on how many of the neighbors adopted the same technology in t-1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instance, if a node obtains a </a:t>
            </a:r>
            <a:r>
              <a:rPr lang="en-US" u="sng" dirty="0"/>
              <a:t>utility</a:t>
            </a:r>
            <a:r>
              <a:rPr lang="en-US" dirty="0"/>
              <a:t> of “a” if the node adopts the technology A shared with a neighbor node.</a:t>
            </a:r>
          </a:p>
          <a:p>
            <a:r>
              <a:rPr lang="en-US" u="sng" dirty="0"/>
              <a:t>Example:</a:t>
            </a:r>
            <a:r>
              <a:rPr lang="en-US" dirty="0"/>
              <a:t> Technology adoption options are A, B, or AB. In the case of adopting AB, there is a cost “c”. Assuming that every node start with B, below is a possible intermediate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58CB7-66A4-4625-9124-795E8E5A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0105" y="6239212"/>
            <a:ext cx="771750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17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DA424E-88D8-4608-90DC-2A3FBB008548}"/>
              </a:ext>
            </a:extLst>
          </p:cNvPr>
          <p:cNvSpPr/>
          <p:nvPr/>
        </p:nvSpPr>
        <p:spPr bwMode="gray">
          <a:xfrm>
            <a:off x="987632" y="4247228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198045-2A64-4141-AE3C-C4DD4B4642CC}"/>
              </a:ext>
            </a:extLst>
          </p:cNvPr>
          <p:cNvSpPr/>
          <p:nvPr/>
        </p:nvSpPr>
        <p:spPr bwMode="gray">
          <a:xfrm>
            <a:off x="3233247" y="4247228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200DEB-182E-4305-9B51-3798C80A668F}"/>
              </a:ext>
            </a:extLst>
          </p:cNvPr>
          <p:cNvSpPr/>
          <p:nvPr/>
        </p:nvSpPr>
        <p:spPr bwMode="gray">
          <a:xfrm>
            <a:off x="5478862" y="4247228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16D0FE-2FBF-43C5-B7F2-D99B2D16944D}"/>
              </a:ext>
            </a:extLst>
          </p:cNvPr>
          <p:cNvSpPr/>
          <p:nvPr/>
        </p:nvSpPr>
        <p:spPr bwMode="gray">
          <a:xfrm>
            <a:off x="7724477" y="4247228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5B69C4-39D0-437B-89C8-49B0FCBB53AD}"/>
              </a:ext>
            </a:extLst>
          </p:cNvPr>
          <p:cNvSpPr/>
          <p:nvPr/>
        </p:nvSpPr>
        <p:spPr bwMode="gray">
          <a:xfrm>
            <a:off x="9970093" y="4247228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E96C36-085F-4ED1-A320-DA6208FCA58C}"/>
              </a:ext>
            </a:extLst>
          </p:cNvPr>
          <p:cNvCxnSpPr>
            <a:stCxn id="5" idx="6"/>
            <a:endCxn id="9" idx="2"/>
          </p:cNvCxnSpPr>
          <p:nvPr/>
        </p:nvCxnSpPr>
        <p:spPr bwMode="gray">
          <a:xfrm>
            <a:off x="1810592" y="4658708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249549-994E-43BC-87C2-39A1D7391AF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gray">
          <a:xfrm>
            <a:off x="4056207" y="4658708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C66C2E-58BD-4A39-9927-96BC115F718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 bwMode="gray">
          <a:xfrm>
            <a:off x="6301822" y="4658708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F6F521-3927-44E6-B871-DF084B09A855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 bwMode="gray">
          <a:xfrm>
            <a:off x="8547437" y="4658708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B059BA-582E-4706-9516-BAD8AD7DF3AB}"/>
              </a:ext>
            </a:extLst>
          </p:cNvPr>
          <p:cNvSpPr txBox="1"/>
          <p:nvPr/>
        </p:nvSpPr>
        <p:spPr bwMode="gray">
          <a:xfrm>
            <a:off x="2506178" y="4359307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55748-323D-40C6-B2CF-C9E417E4DFEF}"/>
              </a:ext>
            </a:extLst>
          </p:cNvPr>
          <p:cNvSpPr txBox="1"/>
          <p:nvPr/>
        </p:nvSpPr>
        <p:spPr bwMode="gray">
          <a:xfrm>
            <a:off x="4662337" y="4339665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815B1-3F3B-4A0E-9AEE-A93C1E6283C6}"/>
              </a:ext>
            </a:extLst>
          </p:cNvPr>
          <p:cNvSpPr txBox="1"/>
          <p:nvPr/>
        </p:nvSpPr>
        <p:spPr bwMode="gray">
          <a:xfrm>
            <a:off x="6582532" y="4359308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max(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C1FA3D-EF57-44E6-869E-E84E25E40ACD}"/>
              </a:ext>
            </a:extLst>
          </p:cNvPr>
          <p:cNvSpPr txBox="1"/>
          <p:nvPr/>
        </p:nvSpPr>
        <p:spPr bwMode="gray">
          <a:xfrm>
            <a:off x="9158836" y="4378950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C66B17-8482-4A24-B46E-9333F13ABCFA}"/>
              </a:ext>
            </a:extLst>
          </p:cNvPr>
          <p:cNvSpPr txBox="1"/>
          <p:nvPr/>
        </p:nvSpPr>
        <p:spPr bwMode="gray">
          <a:xfrm>
            <a:off x="5752777" y="3944339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DBA61C-C79B-4F9F-A6EB-7AEFB0AE6421}"/>
              </a:ext>
            </a:extLst>
          </p:cNvPr>
          <p:cNvSpPr txBox="1"/>
          <p:nvPr/>
        </p:nvSpPr>
        <p:spPr bwMode="gray">
          <a:xfrm>
            <a:off x="7955073" y="3944339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88902F-11EF-4380-98C0-4E5253F192C7}"/>
              </a:ext>
            </a:extLst>
          </p:cNvPr>
          <p:cNvSpPr txBox="1"/>
          <p:nvPr/>
        </p:nvSpPr>
        <p:spPr bwMode="gray">
          <a:xfrm>
            <a:off x="1654160" y="3811381"/>
            <a:ext cx="731641" cy="27854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utility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8201A2-528B-48D2-9B43-62581400949E}"/>
              </a:ext>
            </a:extLst>
          </p:cNvPr>
          <p:cNvCxnSpPr>
            <a:cxnSpLocks/>
            <a:stCxn id="31" idx="3"/>
            <a:endCxn id="23" idx="0"/>
          </p:cNvCxnSpPr>
          <p:nvPr/>
        </p:nvCxnSpPr>
        <p:spPr bwMode="gray">
          <a:xfrm>
            <a:off x="2385801" y="3950654"/>
            <a:ext cx="225574" cy="40865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FE542F-7F1B-4F0F-8FAE-2F5396E77EC6}"/>
              </a:ext>
            </a:extLst>
          </p:cNvPr>
          <p:cNvSpPr txBox="1"/>
          <p:nvPr/>
        </p:nvSpPr>
        <p:spPr bwMode="gray">
          <a:xfrm>
            <a:off x="6312463" y="3946720"/>
            <a:ext cx="957213" cy="2717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cost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5FD8E1-5AB4-4976-8CED-BD38F8E3D5DA}"/>
              </a:ext>
            </a:extLst>
          </p:cNvPr>
          <p:cNvCxnSpPr>
            <a:cxnSpLocks/>
            <a:stCxn id="33" idx="1"/>
            <a:endCxn id="29" idx="3"/>
          </p:cNvCxnSpPr>
          <p:nvPr/>
        </p:nvCxnSpPr>
        <p:spPr bwMode="gray">
          <a:xfrm flipH="1">
            <a:off x="6027906" y="4082595"/>
            <a:ext cx="284557" cy="160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A251D3-0249-47BF-92E3-478B08C5FAC5}"/>
              </a:ext>
            </a:extLst>
          </p:cNvPr>
          <p:cNvSpPr txBox="1"/>
          <p:nvPr/>
        </p:nvSpPr>
        <p:spPr bwMode="gray">
          <a:xfrm>
            <a:off x="2019981" y="5183027"/>
            <a:ext cx="8152038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will the adoption of technology cascade through the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it cascade indefinitely, or will it stop at some point?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the individual costs of each pay-off affect the cascades?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489A04-D992-4580-BA57-7E99522CBA27}"/>
              </a:ext>
            </a:extLst>
          </p:cNvPr>
          <p:cNvCxnSpPr>
            <a:cxnSpLocks/>
          </p:cNvCxnSpPr>
          <p:nvPr/>
        </p:nvCxnSpPr>
        <p:spPr bwMode="gray">
          <a:xfrm>
            <a:off x="448788" y="4657893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044A3B2-BE42-4039-A61F-224B106F4EA6}"/>
              </a:ext>
            </a:extLst>
          </p:cNvPr>
          <p:cNvCxnSpPr>
            <a:cxnSpLocks/>
          </p:cNvCxnSpPr>
          <p:nvPr/>
        </p:nvCxnSpPr>
        <p:spPr bwMode="gray">
          <a:xfrm>
            <a:off x="10818768" y="4659440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E182E0-D036-41AE-9A71-9274506719A4}"/>
              </a:ext>
            </a:extLst>
          </p:cNvPr>
          <p:cNvSpPr txBox="1"/>
          <p:nvPr/>
        </p:nvSpPr>
        <p:spPr bwMode="gray">
          <a:xfrm>
            <a:off x="0" y="6524172"/>
            <a:ext cx="11389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Lecture 12 Network Effects and Cascading Behavior, Stanford CS224W, </a:t>
            </a:r>
            <a:r>
              <a:rPr lang="en-US" sz="1200" dirty="0" err="1"/>
              <a:t>Jures</a:t>
            </a:r>
            <a:r>
              <a:rPr lang="en-US" sz="1200" dirty="0"/>
              <a:t> Leskovec</a:t>
            </a:r>
          </a:p>
        </p:txBody>
      </p:sp>
    </p:spTree>
    <p:extLst>
      <p:ext uri="{BB962C8B-B14F-4D97-AF65-F5344CB8AC3E}">
        <p14:creationId xmlns:p14="http://schemas.microsoft.com/office/powerpoint/2010/main" val="345292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AF28-8F00-49F8-8751-76904C43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ECC3-6EA3-441B-977B-6D996F83E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r>
              <a:rPr lang="en-US" dirty="0"/>
              <a:t>Path graph: start with B. and A is better than B, because a&gt;b</a:t>
            </a:r>
          </a:p>
          <a:p>
            <a:r>
              <a:rPr lang="en-US" dirty="0"/>
              <a:t>What happens when one node switches to A?</a:t>
            </a:r>
          </a:p>
          <a:p>
            <a:r>
              <a:rPr lang="en-US" dirty="0"/>
              <a:t>With A, B, AB, Does A spread?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D65B5-1F63-49FD-9B36-31B19EEE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D20FEB-5D9F-446F-8A0A-F06715B83975}"/>
              </a:ext>
            </a:extLst>
          </p:cNvPr>
          <p:cNvSpPr/>
          <p:nvPr/>
        </p:nvSpPr>
        <p:spPr bwMode="gray">
          <a:xfrm>
            <a:off x="1064105" y="2634057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629D98-CACA-4178-AF28-1E3016D5B3DC}"/>
              </a:ext>
            </a:extLst>
          </p:cNvPr>
          <p:cNvSpPr/>
          <p:nvPr/>
        </p:nvSpPr>
        <p:spPr bwMode="gray">
          <a:xfrm>
            <a:off x="3309720" y="2634057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266E6C-AC05-4D2C-99F1-CA6E06A46345}"/>
              </a:ext>
            </a:extLst>
          </p:cNvPr>
          <p:cNvSpPr/>
          <p:nvPr/>
        </p:nvSpPr>
        <p:spPr bwMode="gray">
          <a:xfrm>
            <a:off x="5555335" y="2634057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952FA2-222F-4221-A45F-CA53B9563420}"/>
              </a:ext>
            </a:extLst>
          </p:cNvPr>
          <p:cNvSpPr/>
          <p:nvPr/>
        </p:nvSpPr>
        <p:spPr bwMode="gray">
          <a:xfrm>
            <a:off x="7800950" y="2634057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580A19-D8F4-4C08-864E-8AB3301E7A5A}"/>
              </a:ext>
            </a:extLst>
          </p:cNvPr>
          <p:cNvSpPr/>
          <p:nvPr/>
        </p:nvSpPr>
        <p:spPr bwMode="gray">
          <a:xfrm>
            <a:off x="10046566" y="2634057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51F15E-88AF-497B-8F31-C9C9F440553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 bwMode="gray">
          <a:xfrm>
            <a:off x="1887065" y="3045537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CFEA87-2490-4347-A8F7-98AB4F894A8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gray">
          <a:xfrm>
            <a:off x="4132680" y="3045537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8E9355-087D-489A-9D62-C75F8251922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gray">
          <a:xfrm>
            <a:off x="6378295" y="3045537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0FF05E-19C7-4635-972A-B43E7DF0918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gray">
          <a:xfrm>
            <a:off x="8623910" y="3045537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CD9DDB-84C5-4906-A3DC-4AA635C1F058}"/>
              </a:ext>
            </a:extLst>
          </p:cNvPr>
          <p:cNvSpPr txBox="1"/>
          <p:nvPr/>
        </p:nvSpPr>
        <p:spPr bwMode="gray">
          <a:xfrm>
            <a:off x="2582651" y="2746136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a=3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AF574F-AA54-4918-9D3D-8472CCC4B03D}"/>
              </a:ext>
            </a:extLst>
          </p:cNvPr>
          <p:cNvSpPr txBox="1"/>
          <p:nvPr/>
        </p:nvSpPr>
        <p:spPr bwMode="gray">
          <a:xfrm>
            <a:off x="4738810" y="2726494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0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62BFCA-09B9-490D-B282-BD6EDE25F5C6}"/>
              </a:ext>
            </a:extLst>
          </p:cNvPr>
          <p:cNvSpPr txBox="1"/>
          <p:nvPr/>
        </p:nvSpPr>
        <p:spPr bwMode="gray">
          <a:xfrm>
            <a:off x="6659005" y="2746137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b</a:t>
            </a:r>
            <a:r>
              <a:rPr lang="en-US" dirty="0"/>
              <a:t>=2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BE40C8-4ECA-4174-9ABF-94648B1E2FE0}"/>
              </a:ext>
            </a:extLst>
          </p:cNvPr>
          <p:cNvSpPr txBox="1"/>
          <p:nvPr/>
        </p:nvSpPr>
        <p:spPr bwMode="gray">
          <a:xfrm>
            <a:off x="9235309" y="2765779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b=2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D4CFD-C8A8-4C78-A138-8A1385021424}"/>
              </a:ext>
            </a:extLst>
          </p:cNvPr>
          <p:cNvCxnSpPr>
            <a:cxnSpLocks/>
            <a:endCxn id="5" idx="2"/>
          </p:cNvCxnSpPr>
          <p:nvPr/>
        </p:nvCxnSpPr>
        <p:spPr bwMode="gray">
          <a:xfrm>
            <a:off x="525261" y="3045509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64EC02-6EF8-4338-802E-DFD031DC2ADE}"/>
              </a:ext>
            </a:extLst>
          </p:cNvPr>
          <p:cNvCxnSpPr>
            <a:cxnSpLocks/>
          </p:cNvCxnSpPr>
          <p:nvPr/>
        </p:nvCxnSpPr>
        <p:spPr bwMode="gray">
          <a:xfrm>
            <a:off x="10895241" y="3047056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69E5B4C-EFD6-449A-9B2F-798E48DEC61A}"/>
              </a:ext>
            </a:extLst>
          </p:cNvPr>
          <p:cNvSpPr/>
          <p:nvPr/>
        </p:nvSpPr>
        <p:spPr bwMode="gray">
          <a:xfrm>
            <a:off x="1100430" y="3943745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9753F1-4CE1-4740-86D4-367F98248556}"/>
              </a:ext>
            </a:extLst>
          </p:cNvPr>
          <p:cNvSpPr/>
          <p:nvPr/>
        </p:nvSpPr>
        <p:spPr bwMode="gray">
          <a:xfrm>
            <a:off x="3346045" y="3943745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9B7843A-4E04-4109-967A-F89116F0A570}"/>
              </a:ext>
            </a:extLst>
          </p:cNvPr>
          <p:cNvSpPr/>
          <p:nvPr/>
        </p:nvSpPr>
        <p:spPr bwMode="gray">
          <a:xfrm>
            <a:off x="5591660" y="3943745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6081866-6C3F-4C37-BA5B-D5EBD35488F5}"/>
              </a:ext>
            </a:extLst>
          </p:cNvPr>
          <p:cNvSpPr/>
          <p:nvPr/>
        </p:nvSpPr>
        <p:spPr bwMode="gray">
          <a:xfrm>
            <a:off x="7837275" y="3943745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BFB1273-D851-41EB-8356-81B33944B11D}"/>
              </a:ext>
            </a:extLst>
          </p:cNvPr>
          <p:cNvSpPr/>
          <p:nvPr/>
        </p:nvSpPr>
        <p:spPr bwMode="gray">
          <a:xfrm>
            <a:off x="10082891" y="3943745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BA0B3A-F746-4347-99F4-1B716E58305E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 bwMode="gray">
          <a:xfrm>
            <a:off x="1923390" y="4355225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A4E6B9-CF36-4EF0-8DF0-F8A0BEADA36A}"/>
              </a:ext>
            </a:extLst>
          </p:cNvPr>
          <p:cNvCxnSpPr>
            <a:cxnSpLocks/>
            <a:stCxn id="24" idx="6"/>
            <a:endCxn id="26" idx="2"/>
          </p:cNvCxnSpPr>
          <p:nvPr/>
        </p:nvCxnSpPr>
        <p:spPr bwMode="gray">
          <a:xfrm>
            <a:off x="4169005" y="4355225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D1593-DC20-4C64-9CD7-2392F012B6C1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 bwMode="gray">
          <a:xfrm>
            <a:off x="6414620" y="4355225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BD21E9-29B5-4425-90D2-70DC1C09F57B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 bwMode="gray">
          <a:xfrm>
            <a:off x="8660235" y="4355225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FBB5BE-3D7A-42B1-B260-8D00635934FF}"/>
              </a:ext>
            </a:extLst>
          </p:cNvPr>
          <p:cNvSpPr txBox="1"/>
          <p:nvPr/>
        </p:nvSpPr>
        <p:spPr bwMode="gray">
          <a:xfrm>
            <a:off x="2618976" y="4055824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a=3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F3F54-A5FB-4318-BCF2-6E9E328BFBE9}"/>
              </a:ext>
            </a:extLst>
          </p:cNvPr>
          <p:cNvSpPr txBox="1"/>
          <p:nvPr/>
        </p:nvSpPr>
        <p:spPr bwMode="gray">
          <a:xfrm>
            <a:off x="4775135" y="4036182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a=3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73799A-7A19-47C6-86FE-17592265A0AC}"/>
              </a:ext>
            </a:extLst>
          </p:cNvPr>
          <p:cNvSpPr txBox="1"/>
          <p:nvPr/>
        </p:nvSpPr>
        <p:spPr bwMode="gray">
          <a:xfrm>
            <a:off x="6695330" y="4055825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b=2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CF2785-6DAC-460F-8DDA-DCD162E23ECD}"/>
              </a:ext>
            </a:extLst>
          </p:cNvPr>
          <p:cNvSpPr txBox="1"/>
          <p:nvPr/>
        </p:nvSpPr>
        <p:spPr bwMode="gray">
          <a:xfrm>
            <a:off x="9271634" y="4075467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b=2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FE63FB-D236-480A-BCF7-288F910EAB31}"/>
              </a:ext>
            </a:extLst>
          </p:cNvPr>
          <p:cNvSpPr txBox="1"/>
          <p:nvPr/>
        </p:nvSpPr>
        <p:spPr bwMode="gray">
          <a:xfrm>
            <a:off x="5691021" y="3640856"/>
            <a:ext cx="624237" cy="2276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c=-1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113A43-721E-4DCC-9C69-5837997CD156}"/>
              </a:ext>
            </a:extLst>
          </p:cNvPr>
          <p:cNvSpPr txBox="1"/>
          <p:nvPr/>
        </p:nvSpPr>
        <p:spPr bwMode="gray">
          <a:xfrm>
            <a:off x="8067871" y="3640856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51010D-7935-432E-9601-86F2ABC0DDFF}"/>
              </a:ext>
            </a:extLst>
          </p:cNvPr>
          <p:cNvCxnSpPr>
            <a:cxnSpLocks/>
            <a:endCxn id="23" idx="2"/>
          </p:cNvCxnSpPr>
          <p:nvPr/>
        </p:nvCxnSpPr>
        <p:spPr bwMode="gray">
          <a:xfrm>
            <a:off x="561586" y="4355197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739D13F-E1E4-4EF0-A4B4-CFE00BD4B0AC}"/>
              </a:ext>
            </a:extLst>
          </p:cNvPr>
          <p:cNvCxnSpPr>
            <a:cxnSpLocks/>
          </p:cNvCxnSpPr>
          <p:nvPr/>
        </p:nvCxnSpPr>
        <p:spPr bwMode="gray">
          <a:xfrm>
            <a:off x="10931566" y="4356744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F29E7DB-D357-424A-B013-BC347F350266}"/>
              </a:ext>
            </a:extLst>
          </p:cNvPr>
          <p:cNvSpPr txBox="1"/>
          <p:nvPr/>
        </p:nvSpPr>
        <p:spPr bwMode="gray">
          <a:xfrm>
            <a:off x="420064" y="2716658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a</a:t>
            </a:r>
            <a:r>
              <a:rPr lang="en-US" dirty="0"/>
              <a:t>=3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4B5AB6-C06E-4A0C-A002-8924D249CD20}"/>
              </a:ext>
            </a:extLst>
          </p:cNvPr>
          <p:cNvSpPr txBox="1"/>
          <p:nvPr/>
        </p:nvSpPr>
        <p:spPr bwMode="gray">
          <a:xfrm>
            <a:off x="2582651" y="4832594"/>
            <a:ext cx="2723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Hardwired to adopt 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9D8E1E-96A4-497B-9850-F391779C838F}"/>
              </a:ext>
            </a:extLst>
          </p:cNvPr>
          <p:cNvSpPr txBox="1"/>
          <p:nvPr/>
        </p:nvSpPr>
        <p:spPr bwMode="gray">
          <a:xfrm>
            <a:off x="0" y="6524172"/>
            <a:ext cx="11389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Lecture 12 Network Effects and Cascading Behavior, Stanford CS224W, </a:t>
            </a:r>
            <a:r>
              <a:rPr lang="en-US" sz="1200" dirty="0" err="1"/>
              <a:t>Jures</a:t>
            </a:r>
            <a:r>
              <a:rPr lang="en-US" sz="1200" dirty="0"/>
              <a:t> Leskovec</a:t>
            </a:r>
          </a:p>
        </p:txBody>
      </p:sp>
    </p:spTree>
    <p:extLst>
      <p:ext uri="{BB962C8B-B14F-4D97-AF65-F5344CB8AC3E}">
        <p14:creationId xmlns:p14="http://schemas.microsoft.com/office/powerpoint/2010/main" val="726910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3AAC-D2EA-439E-96BD-3F65D713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a=5, b=3, c=1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E9312-19C5-46A9-8341-9217BAF1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0006" y="6572265"/>
            <a:ext cx="771750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19</a:t>
            </a:fld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41D8F3E-E77B-4CBA-A283-4DFA5F807985}"/>
              </a:ext>
            </a:extLst>
          </p:cNvPr>
          <p:cNvGrpSpPr/>
          <p:nvPr/>
        </p:nvGrpSpPr>
        <p:grpSpPr>
          <a:xfrm>
            <a:off x="187617" y="1305945"/>
            <a:ext cx="11572207" cy="860582"/>
            <a:chOff x="187617" y="1305945"/>
            <a:chExt cx="11572207" cy="860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0FB6447-AD94-4A25-A665-E8D9FE82F143}"/>
                </a:ext>
              </a:extLst>
            </p:cNvPr>
            <p:cNvSpPr/>
            <p:nvPr/>
          </p:nvSpPr>
          <p:spPr bwMode="gray">
            <a:xfrm>
              <a:off x="1389844" y="1343567"/>
              <a:ext cx="822960" cy="8229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CA9D919-CDB2-4712-98D4-775A3D74183D}"/>
                </a:ext>
              </a:extLst>
            </p:cNvPr>
            <p:cNvSpPr/>
            <p:nvPr/>
          </p:nvSpPr>
          <p:spPr bwMode="gray">
            <a:xfrm>
              <a:off x="3635459" y="1343567"/>
              <a:ext cx="822960" cy="8229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8EC1436-2765-4A61-8AD3-F84923EA8654}"/>
                </a:ext>
              </a:extLst>
            </p:cNvPr>
            <p:cNvSpPr/>
            <p:nvPr/>
          </p:nvSpPr>
          <p:spPr bwMode="gray">
            <a:xfrm>
              <a:off x="5881074" y="1343567"/>
              <a:ext cx="822960" cy="822960"/>
            </a:xfrm>
            <a:prstGeom prst="ellipse">
              <a:avLst/>
            </a:prstGeom>
            <a:solidFill>
              <a:srgbClr val="92D05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DCECB7-DBE4-4226-9D4E-F61DC00B6FD8}"/>
                </a:ext>
              </a:extLst>
            </p:cNvPr>
            <p:cNvSpPr/>
            <p:nvPr/>
          </p:nvSpPr>
          <p:spPr bwMode="gray">
            <a:xfrm>
              <a:off x="8126689" y="1343567"/>
              <a:ext cx="822960" cy="822960"/>
            </a:xfrm>
            <a:prstGeom prst="ellipse">
              <a:avLst/>
            </a:prstGeom>
            <a:solidFill>
              <a:srgbClr val="92D05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7F9410C-9585-44DA-882D-46A550DD239C}"/>
                </a:ext>
              </a:extLst>
            </p:cNvPr>
            <p:cNvSpPr/>
            <p:nvPr/>
          </p:nvSpPr>
          <p:spPr bwMode="gray">
            <a:xfrm>
              <a:off x="10372305" y="1343567"/>
              <a:ext cx="822960" cy="822960"/>
            </a:xfrm>
            <a:prstGeom prst="ellipse">
              <a:avLst/>
            </a:prstGeom>
            <a:solidFill>
              <a:srgbClr val="92D05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AF74D5A-63B9-42E8-B302-7F93FE33461B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 bwMode="gray">
            <a:xfrm>
              <a:off x="2212804" y="1755047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FFF1119-65E4-4C8C-855C-782DB4748C88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 bwMode="gray">
            <a:xfrm>
              <a:off x="4458419" y="1755047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78F8FF-3D09-476C-9B49-14E137DFE1E0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 bwMode="gray">
            <a:xfrm>
              <a:off x="6704034" y="1755047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46CFD2-F4D4-4069-8995-EF4E2DDE4484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 bwMode="gray">
            <a:xfrm>
              <a:off x="8949649" y="1755047"/>
              <a:ext cx="142265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55F61F-3BB0-43A5-ACC2-18B225574C5B}"/>
                </a:ext>
              </a:extLst>
            </p:cNvPr>
            <p:cNvSpPr txBox="1"/>
            <p:nvPr/>
          </p:nvSpPr>
          <p:spPr bwMode="gray">
            <a:xfrm>
              <a:off x="2908390" y="1455646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a=5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B1B962-218B-42FB-B012-22A4210B67D2}"/>
                </a:ext>
              </a:extLst>
            </p:cNvPr>
            <p:cNvSpPr txBox="1"/>
            <p:nvPr/>
          </p:nvSpPr>
          <p:spPr bwMode="gray">
            <a:xfrm>
              <a:off x="5064549" y="1436004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0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DF817D-D4B6-47C0-82E8-01FE4CB32574}"/>
                </a:ext>
              </a:extLst>
            </p:cNvPr>
            <p:cNvSpPr txBox="1"/>
            <p:nvPr/>
          </p:nvSpPr>
          <p:spPr bwMode="gray">
            <a:xfrm>
              <a:off x="6984744" y="1455647"/>
              <a:ext cx="1030725" cy="279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b</a:t>
              </a:r>
              <a:r>
                <a:rPr lang="en-US" dirty="0"/>
                <a:t>=3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2A56A6-512C-4302-BFE5-6F76C6A97CEB}"/>
                </a:ext>
              </a:extLst>
            </p:cNvPr>
            <p:cNvSpPr txBox="1"/>
            <p:nvPr/>
          </p:nvSpPr>
          <p:spPr bwMode="gray">
            <a:xfrm>
              <a:off x="9561048" y="1475289"/>
              <a:ext cx="275129" cy="2797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b=3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3A5885A-3FDE-48D9-BA07-E02C587CDBA9}"/>
                </a:ext>
              </a:extLst>
            </p:cNvPr>
            <p:cNvCxnSpPr>
              <a:cxnSpLocks/>
              <a:endCxn id="7" idx="2"/>
            </p:cNvCxnSpPr>
            <p:nvPr/>
          </p:nvCxnSpPr>
          <p:spPr bwMode="gray">
            <a:xfrm>
              <a:off x="851000" y="1755019"/>
              <a:ext cx="538844" cy="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5385DE9-7A28-40BB-9D17-ED07E809F82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220980" y="1756566"/>
              <a:ext cx="538844" cy="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D9E883-055B-4AE6-980A-80799212B2CB}"/>
                </a:ext>
              </a:extLst>
            </p:cNvPr>
            <p:cNvSpPr txBox="1"/>
            <p:nvPr/>
          </p:nvSpPr>
          <p:spPr bwMode="gray">
            <a:xfrm>
              <a:off x="745803" y="1426168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a</a:t>
              </a:r>
              <a:r>
                <a:rPr lang="en-US" dirty="0"/>
                <a:t>=5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3EC95E6-C503-4B4B-BE8A-F739F151C40F}"/>
                </a:ext>
              </a:extLst>
            </p:cNvPr>
            <p:cNvSpPr txBox="1"/>
            <p:nvPr/>
          </p:nvSpPr>
          <p:spPr bwMode="gray">
            <a:xfrm>
              <a:off x="187617" y="1305945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b="1" dirty="0"/>
                <a:t>t1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B310517-E58F-43AE-BB7C-6EA81A0D5AB1}"/>
              </a:ext>
            </a:extLst>
          </p:cNvPr>
          <p:cNvGrpSpPr/>
          <p:nvPr/>
        </p:nvGrpSpPr>
        <p:grpSpPr>
          <a:xfrm>
            <a:off x="160119" y="2256660"/>
            <a:ext cx="11625420" cy="1054216"/>
            <a:chOff x="160119" y="2256660"/>
            <a:chExt cx="11625420" cy="105421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9918915-8920-4A19-A87C-F8B82F5B7489}"/>
                </a:ext>
              </a:extLst>
            </p:cNvPr>
            <p:cNvSpPr/>
            <p:nvPr/>
          </p:nvSpPr>
          <p:spPr bwMode="gray">
            <a:xfrm>
              <a:off x="1415559" y="2487916"/>
              <a:ext cx="822960" cy="8229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4AE3C91-3B48-41D7-9CE6-45E04AF257D4}"/>
                </a:ext>
              </a:extLst>
            </p:cNvPr>
            <p:cNvSpPr/>
            <p:nvPr/>
          </p:nvSpPr>
          <p:spPr bwMode="gray">
            <a:xfrm>
              <a:off x="3661174" y="2487916"/>
              <a:ext cx="822960" cy="8229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79C5EF-5A76-49A3-90B2-9A1C5F04F41A}"/>
                </a:ext>
              </a:extLst>
            </p:cNvPr>
            <p:cNvSpPr/>
            <p:nvPr/>
          </p:nvSpPr>
          <p:spPr bwMode="gray">
            <a:xfrm>
              <a:off x="5906789" y="2487916"/>
              <a:ext cx="822960" cy="8229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AB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2EDC115-A245-475A-9933-32F0BA8D8AA8}"/>
                </a:ext>
              </a:extLst>
            </p:cNvPr>
            <p:cNvSpPr/>
            <p:nvPr/>
          </p:nvSpPr>
          <p:spPr bwMode="gray">
            <a:xfrm>
              <a:off x="8152404" y="2487916"/>
              <a:ext cx="822960" cy="822960"/>
            </a:xfrm>
            <a:prstGeom prst="ellipse">
              <a:avLst/>
            </a:prstGeom>
            <a:solidFill>
              <a:srgbClr val="92D05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45FA0C3-3D64-47C6-9CCC-8B61671C13E3}"/>
                </a:ext>
              </a:extLst>
            </p:cNvPr>
            <p:cNvSpPr/>
            <p:nvPr/>
          </p:nvSpPr>
          <p:spPr bwMode="gray">
            <a:xfrm>
              <a:off x="10398020" y="2487916"/>
              <a:ext cx="822960" cy="822960"/>
            </a:xfrm>
            <a:prstGeom prst="ellipse">
              <a:avLst/>
            </a:prstGeom>
            <a:solidFill>
              <a:srgbClr val="92D05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62B621-663C-4E44-9006-7D0BDA8AF765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 bwMode="gray">
            <a:xfrm>
              <a:off x="2238519" y="2899396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57F6F69-C012-495F-9EB4-389971E11831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 bwMode="gray">
            <a:xfrm>
              <a:off x="4484134" y="2899396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D2EC335-4C69-45D1-BC62-B5DFBF1189E0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 bwMode="gray">
            <a:xfrm>
              <a:off x="6729749" y="2899396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43A4159-BCEB-42E0-BA9C-188EBAB7CFCA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 bwMode="gray">
            <a:xfrm>
              <a:off x="8975364" y="2899396"/>
              <a:ext cx="142265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51A7D1-4499-4DE4-A033-FDFDC6DF8B88}"/>
                </a:ext>
              </a:extLst>
            </p:cNvPr>
            <p:cNvSpPr txBox="1"/>
            <p:nvPr/>
          </p:nvSpPr>
          <p:spPr bwMode="gray">
            <a:xfrm>
              <a:off x="2934105" y="2599995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a=5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DFCDE32-67D3-4E5C-B397-E1047B6CD37D}"/>
                </a:ext>
              </a:extLst>
            </p:cNvPr>
            <p:cNvSpPr txBox="1"/>
            <p:nvPr/>
          </p:nvSpPr>
          <p:spPr bwMode="gray">
            <a:xfrm>
              <a:off x="5090264" y="2580353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a=5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816C45-D8DA-4E87-8BB5-DEDFBAD7B4F0}"/>
                </a:ext>
              </a:extLst>
            </p:cNvPr>
            <p:cNvSpPr txBox="1"/>
            <p:nvPr/>
          </p:nvSpPr>
          <p:spPr bwMode="gray">
            <a:xfrm>
              <a:off x="7010459" y="2599996"/>
              <a:ext cx="1030725" cy="279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b</a:t>
              </a:r>
              <a:r>
                <a:rPr lang="en-US" dirty="0"/>
                <a:t>=3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C16FDB-1B82-46A6-B883-4308CE1DC5D3}"/>
                </a:ext>
              </a:extLst>
            </p:cNvPr>
            <p:cNvSpPr txBox="1"/>
            <p:nvPr/>
          </p:nvSpPr>
          <p:spPr bwMode="gray">
            <a:xfrm>
              <a:off x="9586763" y="2619638"/>
              <a:ext cx="275129" cy="2797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b=3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9DAE364-7F40-4E15-A5BD-D4837B01DEB6}"/>
                </a:ext>
              </a:extLst>
            </p:cNvPr>
            <p:cNvCxnSpPr>
              <a:cxnSpLocks/>
              <a:endCxn id="23" idx="2"/>
            </p:cNvCxnSpPr>
            <p:nvPr/>
          </p:nvCxnSpPr>
          <p:spPr bwMode="gray">
            <a:xfrm>
              <a:off x="876715" y="2899368"/>
              <a:ext cx="538844" cy="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774C805-A913-4E68-A009-F06C2AF985D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246695" y="2900915"/>
              <a:ext cx="538844" cy="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BC258C-51FD-4FFD-953A-91454A16C8EA}"/>
                </a:ext>
              </a:extLst>
            </p:cNvPr>
            <p:cNvSpPr txBox="1"/>
            <p:nvPr/>
          </p:nvSpPr>
          <p:spPr bwMode="gray">
            <a:xfrm>
              <a:off x="771518" y="2570517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a</a:t>
              </a:r>
              <a:r>
                <a:rPr lang="en-US" dirty="0"/>
                <a:t>=5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9657A93-8DCF-40F8-A116-DC66671D02D3}"/>
                </a:ext>
              </a:extLst>
            </p:cNvPr>
            <p:cNvSpPr txBox="1"/>
            <p:nvPr/>
          </p:nvSpPr>
          <p:spPr bwMode="gray">
            <a:xfrm>
              <a:off x="160119" y="2484291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b="1" dirty="0"/>
                <a:t>t2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D2129B7-505D-4E2D-991C-04725B440240}"/>
                </a:ext>
              </a:extLst>
            </p:cNvPr>
            <p:cNvSpPr txBox="1"/>
            <p:nvPr/>
          </p:nvSpPr>
          <p:spPr bwMode="gray">
            <a:xfrm>
              <a:off x="6032294" y="2256660"/>
              <a:ext cx="624237" cy="2276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c=-1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5EEFFB0-1943-4A13-B703-0346120C803E}"/>
              </a:ext>
            </a:extLst>
          </p:cNvPr>
          <p:cNvGrpSpPr/>
          <p:nvPr/>
        </p:nvGrpSpPr>
        <p:grpSpPr>
          <a:xfrm>
            <a:off x="181537" y="3412519"/>
            <a:ext cx="11578287" cy="1090111"/>
            <a:chOff x="181537" y="3412519"/>
            <a:chExt cx="11578287" cy="1090111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A6F149F-8568-4286-9D48-9F6A9DC0336C}"/>
                </a:ext>
              </a:extLst>
            </p:cNvPr>
            <p:cNvSpPr/>
            <p:nvPr/>
          </p:nvSpPr>
          <p:spPr bwMode="gray">
            <a:xfrm>
              <a:off x="1389844" y="3679670"/>
              <a:ext cx="822960" cy="8229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FB51802-25B8-41B1-9011-EA1B5CCCE529}"/>
                </a:ext>
              </a:extLst>
            </p:cNvPr>
            <p:cNvSpPr/>
            <p:nvPr/>
          </p:nvSpPr>
          <p:spPr bwMode="gray">
            <a:xfrm>
              <a:off x="3635459" y="3679670"/>
              <a:ext cx="822960" cy="8229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369918-E5F1-40EC-8EA7-0F7F9C14FC44}"/>
                </a:ext>
              </a:extLst>
            </p:cNvPr>
            <p:cNvSpPr/>
            <p:nvPr/>
          </p:nvSpPr>
          <p:spPr bwMode="gray">
            <a:xfrm>
              <a:off x="5881074" y="3679670"/>
              <a:ext cx="822960" cy="8229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AB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A83BB88-2411-4103-9844-1419D3080023}"/>
                </a:ext>
              </a:extLst>
            </p:cNvPr>
            <p:cNvSpPr/>
            <p:nvPr/>
          </p:nvSpPr>
          <p:spPr bwMode="gray">
            <a:xfrm>
              <a:off x="10372305" y="3679670"/>
              <a:ext cx="822960" cy="822960"/>
            </a:xfrm>
            <a:prstGeom prst="ellipse">
              <a:avLst/>
            </a:prstGeom>
            <a:solidFill>
              <a:srgbClr val="92D05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C55AE93-C9DC-4CF4-974C-DBB5351471C0}"/>
                </a:ext>
              </a:extLst>
            </p:cNvPr>
            <p:cNvCxnSpPr>
              <a:cxnSpLocks/>
              <a:stCxn id="39" idx="6"/>
              <a:endCxn id="40" idx="2"/>
            </p:cNvCxnSpPr>
            <p:nvPr/>
          </p:nvCxnSpPr>
          <p:spPr bwMode="gray">
            <a:xfrm>
              <a:off x="2212804" y="4091150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10510EE-D25C-4D51-BB28-53238D5102AE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 bwMode="gray">
            <a:xfrm>
              <a:off x="4458419" y="4091150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A2D24E5-BABD-40C8-9492-1D1AD3C979D8}"/>
                </a:ext>
              </a:extLst>
            </p:cNvPr>
            <p:cNvCxnSpPr>
              <a:cxnSpLocks/>
              <a:stCxn id="41" idx="6"/>
            </p:cNvCxnSpPr>
            <p:nvPr/>
          </p:nvCxnSpPr>
          <p:spPr bwMode="gray">
            <a:xfrm>
              <a:off x="6704034" y="4091150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D224FF7-3F01-4F48-AD7B-5890F752AB33}"/>
                </a:ext>
              </a:extLst>
            </p:cNvPr>
            <p:cNvCxnSpPr>
              <a:cxnSpLocks/>
              <a:endCxn id="43" idx="2"/>
            </p:cNvCxnSpPr>
            <p:nvPr/>
          </p:nvCxnSpPr>
          <p:spPr bwMode="gray">
            <a:xfrm>
              <a:off x="8949649" y="4091150"/>
              <a:ext cx="142265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16FEECE-70C3-4670-B774-1BAB0C779EDB}"/>
                </a:ext>
              </a:extLst>
            </p:cNvPr>
            <p:cNvSpPr txBox="1"/>
            <p:nvPr/>
          </p:nvSpPr>
          <p:spPr bwMode="gray">
            <a:xfrm>
              <a:off x="2908390" y="3791749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a=5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5D0073D-E9A1-4C54-B2B5-F713AE178CF9}"/>
                </a:ext>
              </a:extLst>
            </p:cNvPr>
            <p:cNvSpPr txBox="1"/>
            <p:nvPr/>
          </p:nvSpPr>
          <p:spPr bwMode="gray">
            <a:xfrm>
              <a:off x="5064549" y="3772107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a=5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EBD0325-4C21-4CBC-B1C0-3A9634FA1A80}"/>
                </a:ext>
              </a:extLst>
            </p:cNvPr>
            <p:cNvSpPr txBox="1"/>
            <p:nvPr/>
          </p:nvSpPr>
          <p:spPr bwMode="gray">
            <a:xfrm>
              <a:off x="6984744" y="3791750"/>
              <a:ext cx="1030725" cy="279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a</a:t>
              </a:r>
              <a:r>
                <a:rPr lang="en-US" dirty="0"/>
                <a:t>=5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A7D2648-DA0C-4030-BA4A-0C39C1EB919E}"/>
                </a:ext>
              </a:extLst>
            </p:cNvPr>
            <p:cNvSpPr txBox="1"/>
            <p:nvPr/>
          </p:nvSpPr>
          <p:spPr bwMode="gray">
            <a:xfrm>
              <a:off x="9561048" y="3811392"/>
              <a:ext cx="275129" cy="2797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b=3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76EE6B0-29F7-4CF2-9199-1D13F97CB4BE}"/>
                </a:ext>
              </a:extLst>
            </p:cNvPr>
            <p:cNvCxnSpPr>
              <a:cxnSpLocks/>
              <a:endCxn id="39" idx="2"/>
            </p:cNvCxnSpPr>
            <p:nvPr/>
          </p:nvCxnSpPr>
          <p:spPr bwMode="gray">
            <a:xfrm>
              <a:off x="851000" y="4091122"/>
              <a:ext cx="538844" cy="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C84B47-B670-4537-98FE-3A37CC8BF0B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220980" y="4092669"/>
              <a:ext cx="538844" cy="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4F5AB89-D8CD-4722-A243-D562B472605D}"/>
                </a:ext>
              </a:extLst>
            </p:cNvPr>
            <p:cNvSpPr txBox="1"/>
            <p:nvPr/>
          </p:nvSpPr>
          <p:spPr bwMode="gray">
            <a:xfrm>
              <a:off x="745803" y="3762271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a</a:t>
              </a:r>
              <a:r>
                <a:rPr lang="en-US" dirty="0"/>
                <a:t>=5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81633D-AB69-4A81-AEC0-3CBEA23F2CC9}"/>
                </a:ext>
              </a:extLst>
            </p:cNvPr>
            <p:cNvSpPr/>
            <p:nvPr/>
          </p:nvSpPr>
          <p:spPr bwMode="gray">
            <a:xfrm>
              <a:off x="8140117" y="3640150"/>
              <a:ext cx="822960" cy="8082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AB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90DF92D-E0AD-4B8F-B2B3-A05E2BC34F59}"/>
                </a:ext>
              </a:extLst>
            </p:cNvPr>
            <p:cNvSpPr txBox="1"/>
            <p:nvPr/>
          </p:nvSpPr>
          <p:spPr bwMode="gray">
            <a:xfrm>
              <a:off x="181537" y="3684646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b="1" dirty="0"/>
                <a:t>t3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518E285-EDDC-4B97-AF32-055593261876}"/>
                </a:ext>
              </a:extLst>
            </p:cNvPr>
            <p:cNvSpPr txBox="1"/>
            <p:nvPr/>
          </p:nvSpPr>
          <p:spPr bwMode="gray">
            <a:xfrm>
              <a:off x="8251765" y="3412519"/>
              <a:ext cx="624237" cy="2276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c=-1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930139B-A89B-4E45-AA2A-F7E3110812F1}"/>
              </a:ext>
            </a:extLst>
          </p:cNvPr>
          <p:cNvGrpSpPr/>
          <p:nvPr/>
        </p:nvGrpSpPr>
        <p:grpSpPr>
          <a:xfrm>
            <a:off x="181536" y="4584606"/>
            <a:ext cx="11578288" cy="1067906"/>
            <a:chOff x="181536" y="4584606"/>
            <a:chExt cx="11578288" cy="106790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E87369D-28C9-4EDC-AD63-B36AFB3666BB}"/>
                </a:ext>
              </a:extLst>
            </p:cNvPr>
            <p:cNvSpPr/>
            <p:nvPr/>
          </p:nvSpPr>
          <p:spPr bwMode="gray">
            <a:xfrm>
              <a:off x="1389844" y="4803031"/>
              <a:ext cx="822960" cy="8229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8748082-E2F3-47FE-8424-D4F39AC64AE5}"/>
                </a:ext>
              </a:extLst>
            </p:cNvPr>
            <p:cNvSpPr/>
            <p:nvPr/>
          </p:nvSpPr>
          <p:spPr bwMode="gray">
            <a:xfrm>
              <a:off x="3635459" y="4803031"/>
              <a:ext cx="822960" cy="8229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744D1F7-E62C-4B3F-8EAD-494941F675D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212804" y="5282903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42715A6-24AA-4775-A152-A0C07C13F5D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458419" y="5282903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222B0A5-9513-4647-9E18-B197F74AB93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704034" y="5282903"/>
              <a:ext cx="14226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D974928-6C41-491C-AC95-D7C40BE3614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949649" y="5282903"/>
              <a:ext cx="142265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BEBC537-3E49-4905-877D-0D5D1A55BECE}"/>
                </a:ext>
              </a:extLst>
            </p:cNvPr>
            <p:cNvSpPr txBox="1"/>
            <p:nvPr/>
          </p:nvSpPr>
          <p:spPr bwMode="gray">
            <a:xfrm>
              <a:off x="2908390" y="4983502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a=5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931B8CF-DC90-49DE-A202-F4208188B199}"/>
                </a:ext>
              </a:extLst>
            </p:cNvPr>
            <p:cNvSpPr txBox="1"/>
            <p:nvPr/>
          </p:nvSpPr>
          <p:spPr bwMode="gray">
            <a:xfrm>
              <a:off x="5064549" y="4963860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a=5</a:t>
              </a:r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DD499A9-5A61-4F62-A504-080D0760873C}"/>
                </a:ext>
              </a:extLst>
            </p:cNvPr>
            <p:cNvSpPr txBox="1"/>
            <p:nvPr/>
          </p:nvSpPr>
          <p:spPr bwMode="gray">
            <a:xfrm>
              <a:off x="6984744" y="4983503"/>
              <a:ext cx="1030725" cy="2797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a</a:t>
              </a:r>
              <a:r>
                <a:rPr lang="en-US" dirty="0"/>
                <a:t>=5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D068F46-BB8F-410B-9543-9C29926EC910}"/>
                </a:ext>
              </a:extLst>
            </p:cNvPr>
            <p:cNvSpPr txBox="1"/>
            <p:nvPr/>
          </p:nvSpPr>
          <p:spPr bwMode="gray">
            <a:xfrm>
              <a:off x="9561048" y="5003145"/>
              <a:ext cx="275129" cy="2797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b=3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217EBA2-2DB0-4FD1-A922-102424C3DC8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51000" y="5282875"/>
              <a:ext cx="538844" cy="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0E1F766-0EC5-4EB9-977B-5221626066C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220980" y="5284422"/>
              <a:ext cx="538844" cy="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D0344BA-8FFB-4960-BC74-C12B4E0B6D13}"/>
                </a:ext>
              </a:extLst>
            </p:cNvPr>
            <p:cNvSpPr txBox="1"/>
            <p:nvPr/>
          </p:nvSpPr>
          <p:spPr bwMode="gray">
            <a:xfrm>
              <a:off x="745803" y="4954024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pt-BR" dirty="0"/>
                <a:t>a</a:t>
              </a:r>
              <a:r>
                <a:rPr lang="en-US" dirty="0"/>
                <a:t>=5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7DE3B01-8F07-4623-827A-676D2AFFCC02}"/>
                </a:ext>
              </a:extLst>
            </p:cNvPr>
            <p:cNvSpPr/>
            <p:nvPr/>
          </p:nvSpPr>
          <p:spPr bwMode="gray">
            <a:xfrm>
              <a:off x="8140117" y="4763511"/>
              <a:ext cx="822960" cy="8082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AB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E3531F8-18C6-43D3-A096-1E101E9EA3B9}"/>
                </a:ext>
              </a:extLst>
            </p:cNvPr>
            <p:cNvSpPr/>
            <p:nvPr/>
          </p:nvSpPr>
          <p:spPr bwMode="gray">
            <a:xfrm>
              <a:off x="5894502" y="4763511"/>
              <a:ext cx="822960" cy="8229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CED5C47-081C-411A-BB8A-40941BD1CF59}"/>
                </a:ext>
              </a:extLst>
            </p:cNvPr>
            <p:cNvSpPr/>
            <p:nvPr/>
          </p:nvSpPr>
          <p:spPr bwMode="gray">
            <a:xfrm>
              <a:off x="10372305" y="4844213"/>
              <a:ext cx="822960" cy="8082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AB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DA8D36-6ACD-444A-AB35-77C9CB3087D9}"/>
                </a:ext>
              </a:extLst>
            </p:cNvPr>
            <p:cNvSpPr txBox="1"/>
            <p:nvPr/>
          </p:nvSpPr>
          <p:spPr bwMode="gray">
            <a:xfrm>
              <a:off x="181536" y="4885028"/>
              <a:ext cx="210393" cy="2994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b="1" dirty="0"/>
                <a:t>t4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A2514AC-4FB7-4861-BB30-4ED5E72F1D9A}"/>
                </a:ext>
              </a:extLst>
            </p:cNvPr>
            <p:cNvSpPr txBox="1"/>
            <p:nvPr/>
          </p:nvSpPr>
          <p:spPr bwMode="gray">
            <a:xfrm>
              <a:off x="10596743" y="4584606"/>
              <a:ext cx="624237" cy="2276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c=-1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6721C29A-87A3-4E3D-81C4-9A4DEF336981}"/>
              </a:ext>
            </a:extLst>
          </p:cNvPr>
          <p:cNvSpPr txBox="1"/>
          <p:nvPr/>
        </p:nvSpPr>
        <p:spPr bwMode="gray">
          <a:xfrm>
            <a:off x="0" y="6524172"/>
            <a:ext cx="11389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Lecture 12 Network Effects and Cascading Behavior, Stanford CS224W, </a:t>
            </a:r>
            <a:r>
              <a:rPr lang="en-US" sz="1200" dirty="0" err="1"/>
              <a:t>Jures</a:t>
            </a:r>
            <a:r>
              <a:rPr lang="en-US" sz="1200" dirty="0"/>
              <a:t> Leskovec</a:t>
            </a:r>
          </a:p>
        </p:txBody>
      </p:sp>
    </p:spTree>
    <p:extLst>
      <p:ext uri="{BB962C8B-B14F-4D97-AF65-F5344CB8AC3E}">
        <p14:creationId xmlns:p14="http://schemas.microsoft.com/office/powerpoint/2010/main" val="63825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6E955B-A4CD-456E-8D9C-AABAFDACD721}"/>
              </a:ext>
            </a:extLst>
          </p:cNvPr>
          <p:cNvSpPr/>
          <p:nvPr/>
        </p:nvSpPr>
        <p:spPr bwMode="gray">
          <a:xfrm>
            <a:off x="0" y="5353648"/>
            <a:ext cx="12192000" cy="1504352"/>
          </a:xfrm>
          <a:prstGeom prst="rect">
            <a:avLst/>
          </a:prstGeom>
          <a:solidFill>
            <a:srgbClr val="B1063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 – Where are we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87459" y="852481"/>
            <a:ext cx="6062497" cy="5951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Intro and Course Organization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Graph Metr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ics and Random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Structural Features – Clustering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Message Passing &amp; Belief Propagation</a:t>
            </a:r>
            <a:endParaRPr lang="en-US" sz="1600" i="0" dirty="0">
              <a:solidFill>
                <a:srgbClr val="222222"/>
              </a:solidFill>
              <a:effectLst/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Embeddings - Message Passing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PageRank &amp; Markov Chains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Convolutional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Attention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Evolution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Temporal Graph Networks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Graph Neural Differential Equations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Deep Graph Generative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 Causal Graph Neural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 Propagation Graph Neural Networks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Network Effects, Cascading and Contagion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Outbreak Detection and Influence Maximization</a:t>
            </a:r>
            <a:endParaRPr lang="en-US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4AFEFE2-C6EC-4D70-B6A9-EA6049991254}"/>
              </a:ext>
            </a:extLst>
          </p:cNvPr>
          <p:cNvSpPr/>
          <p:nvPr/>
        </p:nvSpPr>
        <p:spPr bwMode="gray">
          <a:xfrm>
            <a:off x="5520531" y="1114697"/>
            <a:ext cx="391886" cy="14978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2A4B4BE-8E12-4FB8-A865-9329AB6639E8}"/>
              </a:ext>
            </a:extLst>
          </p:cNvPr>
          <p:cNvSpPr/>
          <p:nvPr/>
        </p:nvSpPr>
        <p:spPr bwMode="gray">
          <a:xfrm>
            <a:off x="5556774" y="2922377"/>
            <a:ext cx="383177" cy="2212593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D2C95-6798-4E3A-A190-0D6228A1A053}"/>
              </a:ext>
            </a:extLst>
          </p:cNvPr>
          <p:cNvSpPr txBox="1"/>
          <p:nvPr/>
        </p:nvSpPr>
        <p:spPr bwMode="gray">
          <a:xfrm>
            <a:off x="6040865" y="1694082"/>
            <a:ext cx="2505321" cy="420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Description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C55D-B08A-427E-83A5-373028255984}"/>
              </a:ext>
            </a:extLst>
          </p:cNvPr>
          <p:cNvSpPr txBox="1"/>
          <p:nvPr/>
        </p:nvSpPr>
        <p:spPr bwMode="gray">
          <a:xfrm>
            <a:off x="6096000" y="3875669"/>
            <a:ext cx="2272937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9302E-E209-43A5-9FA6-79140C433C07}"/>
              </a:ext>
            </a:extLst>
          </p:cNvPr>
          <p:cNvSpPr txBox="1"/>
          <p:nvPr/>
        </p:nvSpPr>
        <p:spPr bwMode="gray">
          <a:xfrm>
            <a:off x="8694470" y="1358752"/>
            <a:ext cx="3144050" cy="14268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Understand a phenomenon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Extract features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Stablish baselines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Preprocessing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06FA7-B0AC-4082-9584-8B9A849C7A2B}"/>
              </a:ext>
            </a:extLst>
          </p:cNvPr>
          <p:cNvSpPr txBox="1"/>
          <p:nvPr/>
        </p:nvSpPr>
        <p:spPr bwMode="gray">
          <a:xfrm>
            <a:off x="8546186" y="973043"/>
            <a:ext cx="272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Design concerns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5DA3B-6DB3-4A2D-A4BB-E8DC068A07AA}"/>
              </a:ext>
            </a:extLst>
          </p:cNvPr>
          <p:cNvSpPr txBox="1"/>
          <p:nvPr/>
        </p:nvSpPr>
        <p:spPr bwMode="gray">
          <a:xfrm>
            <a:off x="8637958" y="3276912"/>
            <a:ext cx="3395485" cy="1357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 an outcome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ML architecture and pipeline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Training models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Evaluation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FA719-9994-4AC1-A848-FAC8760F553C}"/>
              </a:ext>
            </a:extLst>
          </p:cNvPr>
          <p:cNvSpPr txBox="1"/>
          <p:nvPr/>
        </p:nvSpPr>
        <p:spPr bwMode="gray">
          <a:xfrm>
            <a:off x="9083566" y="5463323"/>
            <a:ext cx="2818500" cy="1130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Effects of interventions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Risks of confounding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Causal structure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B3916D4-BD64-4630-9A40-FF2A370826CF}"/>
              </a:ext>
            </a:extLst>
          </p:cNvPr>
          <p:cNvSpPr/>
          <p:nvPr/>
        </p:nvSpPr>
        <p:spPr bwMode="gray">
          <a:xfrm>
            <a:off x="5839569" y="5349419"/>
            <a:ext cx="397846" cy="13659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519DA-6535-4465-8725-A5FDE9C3DD3A}"/>
              </a:ext>
            </a:extLst>
          </p:cNvPr>
          <p:cNvSpPr txBox="1"/>
          <p:nvPr/>
        </p:nvSpPr>
        <p:spPr bwMode="gray">
          <a:xfrm>
            <a:off x="6366895" y="5866993"/>
            <a:ext cx="2412273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Intervention models</a:t>
            </a:r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20ED-795B-4692-9F0A-02BF398F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Decision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C3F41-FAC6-480D-8F2E-F89BAD30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0006" y="6460182"/>
            <a:ext cx="771750" cy="260792"/>
          </a:xfrm>
        </p:spPr>
        <p:txBody>
          <a:bodyPr/>
          <a:lstStyle/>
          <a:p>
            <a:fld id="{81561042-0DC2-4A04-AA50-F6D44EB20EBA}" type="slidenum">
              <a:rPr lang="en-US" smtClean="0">
                <a:latin typeface="+mj-lt"/>
              </a:rPr>
              <a:t>20</a:t>
            </a:fld>
            <a:endParaRPr lang="en-US">
              <a:latin typeface="+mj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0A370D-D435-4444-AA2D-DCFDDF6F51C3}"/>
              </a:ext>
            </a:extLst>
          </p:cNvPr>
          <p:cNvCxnSpPr>
            <a:cxnSpLocks/>
          </p:cNvCxnSpPr>
          <p:nvPr/>
        </p:nvCxnSpPr>
        <p:spPr bwMode="gray">
          <a:xfrm flipV="1">
            <a:off x="1053006" y="2919052"/>
            <a:ext cx="18506" cy="237331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C3C0D8-8EBD-4179-8EB0-AC885BD3B95A}"/>
              </a:ext>
            </a:extLst>
          </p:cNvPr>
          <p:cNvCxnSpPr>
            <a:cxnSpLocks/>
          </p:cNvCxnSpPr>
          <p:nvPr/>
        </p:nvCxnSpPr>
        <p:spPr bwMode="gray">
          <a:xfrm flipV="1">
            <a:off x="1070310" y="5278124"/>
            <a:ext cx="4049041" cy="1424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EB29A8-B264-4688-90FE-ED053ACD4101}"/>
              </a:ext>
            </a:extLst>
          </p:cNvPr>
          <p:cNvCxnSpPr>
            <a:cxnSpLocks/>
          </p:cNvCxnSpPr>
          <p:nvPr/>
        </p:nvCxnSpPr>
        <p:spPr bwMode="gray">
          <a:xfrm flipV="1">
            <a:off x="1053006" y="2912982"/>
            <a:ext cx="3970375" cy="236514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8069A7-D0A8-4A94-9CAB-A1181BEFC9E2}"/>
              </a:ext>
            </a:extLst>
          </p:cNvPr>
          <p:cNvCxnSpPr>
            <a:cxnSpLocks/>
          </p:cNvCxnSpPr>
          <p:nvPr/>
        </p:nvCxnSpPr>
        <p:spPr bwMode="gray">
          <a:xfrm flipV="1">
            <a:off x="2672644" y="2996257"/>
            <a:ext cx="0" cy="229611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ECB413-4E5D-42DB-B1BF-DD2F7D6CEAB7}"/>
              </a:ext>
            </a:extLst>
          </p:cNvPr>
          <p:cNvCxnSpPr>
            <a:cxnSpLocks/>
          </p:cNvCxnSpPr>
          <p:nvPr/>
        </p:nvCxnSpPr>
        <p:spPr bwMode="gray">
          <a:xfrm flipV="1">
            <a:off x="1070310" y="4304255"/>
            <a:ext cx="3953071" cy="1883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A1D25B-F2E5-4575-A8D8-D294A779FDAD}"/>
              </a:ext>
            </a:extLst>
          </p:cNvPr>
          <p:cNvSpPr txBox="1"/>
          <p:nvPr/>
        </p:nvSpPr>
        <p:spPr bwMode="gray">
          <a:xfrm>
            <a:off x="498868" y="4187353"/>
            <a:ext cx="401794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c=1</a:t>
            </a:r>
            <a:endParaRPr lang="en-US" sz="1200" b="1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25439F-08CA-4B4E-8464-5B2435611613}"/>
              </a:ext>
            </a:extLst>
          </p:cNvPr>
          <p:cNvSpPr txBox="1"/>
          <p:nvPr/>
        </p:nvSpPr>
        <p:spPr bwMode="gray">
          <a:xfrm>
            <a:off x="2526958" y="5272568"/>
            <a:ext cx="401794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a=1</a:t>
            </a:r>
            <a:endParaRPr lang="en-US" sz="12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25D1D0-BD11-4822-B2C9-DB8B26C7CE21}"/>
              </a:ext>
            </a:extLst>
          </p:cNvPr>
          <p:cNvSpPr txBox="1"/>
          <p:nvPr/>
        </p:nvSpPr>
        <p:spPr bwMode="gray">
          <a:xfrm>
            <a:off x="3971271" y="5298120"/>
            <a:ext cx="1270012" cy="2607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Payoff a</a:t>
            </a:r>
            <a:endParaRPr lang="en-US" sz="1200" b="1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01BB8B-B668-4B54-AF0C-4C7BDC4267CE}"/>
              </a:ext>
            </a:extLst>
          </p:cNvPr>
          <p:cNvSpPr txBox="1"/>
          <p:nvPr/>
        </p:nvSpPr>
        <p:spPr bwMode="gray">
          <a:xfrm>
            <a:off x="154819" y="3131487"/>
            <a:ext cx="745843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Cost c</a:t>
            </a:r>
            <a:endParaRPr lang="en-US" sz="1200" b="1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8DC337-84C2-4413-A07C-C926A0BFB016}"/>
              </a:ext>
            </a:extLst>
          </p:cNvPr>
          <p:cNvSpPr txBox="1"/>
          <p:nvPr/>
        </p:nvSpPr>
        <p:spPr bwMode="gray">
          <a:xfrm>
            <a:off x="1627427" y="3584072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00B050"/>
                </a:solidFill>
                <a:latin typeface="+mj-lt"/>
              </a:rPr>
              <a:t>B</a:t>
            </a:r>
            <a:endParaRPr lang="en-US" sz="12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F1F910-6C8C-4EB2-BA84-417108ADE73D}"/>
              </a:ext>
            </a:extLst>
          </p:cNvPr>
          <p:cNvSpPr txBox="1"/>
          <p:nvPr/>
        </p:nvSpPr>
        <p:spPr bwMode="gray">
          <a:xfrm>
            <a:off x="1212856" y="4463820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00B050"/>
                </a:solidFill>
                <a:latin typeface="+mj-lt"/>
              </a:rPr>
              <a:t>B</a:t>
            </a:r>
            <a:endParaRPr lang="en-US" sz="12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3B9E0-FA8D-4AA7-8407-088DE5072D56}"/>
              </a:ext>
            </a:extLst>
          </p:cNvPr>
          <p:cNvSpPr txBox="1"/>
          <p:nvPr/>
        </p:nvSpPr>
        <p:spPr bwMode="gray">
          <a:xfrm>
            <a:off x="2090633" y="4671915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BE68F8"/>
                </a:solidFill>
                <a:latin typeface="+mj-lt"/>
              </a:rPr>
              <a:t>AB</a:t>
            </a:r>
            <a:endParaRPr lang="en-US" sz="1200" b="1" dirty="0">
              <a:solidFill>
                <a:srgbClr val="BE68F8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F5CABF-B1E9-466D-B3DB-C5CC46DE45D0}"/>
              </a:ext>
            </a:extLst>
          </p:cNvPr>
          <p:cNvSpPr txBox="1"/>
          <p:nvPr/>
        </p:nvSpPr>
        <p:spPr bwMode="gray">
          <a:xfrm>
            <a:off x="3971271" y="3731864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1B1034-D960-4094-8117-4B2D85E6F056}"/>
              </a:ext>
            </a:extLst>
          </p:cNvPr>
          <p:cNvSpPr txBox="1"/>
          <p:nvPr/>
        </p:nvSpPr>
        <p:spPr bwMode="gray">
          <a:xfrm>
            <a:off x="2973358" y="3163389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425456-C157-450C-AF68-C90623EA2CDE}"/>
              </a:ext>
            </a:extLst>
          </p:cNvPr>
          <p:cNvSpPr txBox="1"/>
          <p:nvPr/>
        </p:nvSpPr>
        <p:spPr bwMode="gray">
          <a:xfrm>
            <a:off x="3482899" y="4740682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BE68F8"/>
                </a:solidFill>
                <a:latin typeface="+mj-lt"/>
              </a:rPr>
              <a:t>AB</a:t>
            </a:r>
            <a:endParaRPr lang="en-US" sz="1200" b="1" dirty="0">
              <a:solidFill>
                <a:srgbClr val="BE68F8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E7737A-E26E-47BE-8FB3-11CB81374F9A}"/>
              </a:ext>
            </a:extLst>
          </p:cNvPr>
          <p:cNvSpPr txBox="1"/>
          <p:nvPr/>
        </p:nvSpPr>
        <p:spPr bwMode="gray">
          <a:xfrm>
            <a:off x="582210" y="1061247"/>
            <a:ext cx="7365035" cy="13010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pt-BR" dirty="0" err="1">
                <a:latin typeface="+mj-lt"/>
              </a:rPr>
              <a:t>Given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payoffs</a:t>
            </a:r>
            <a:r>
              <a:rPr lang="pt-BR" dirty="0">
                <a:latin typeface="+mj-lt"/>
              </a:rPr>
              <a:t>: </a:t>
            </a:r>
            <a:r>
              <a:rPr lang="pt-BR" dirty="0" err="1">
                <a:latin typeface="+mj-lt"/>
              </a:rPr>
              <a:t>Fp</a:t>
            </a:r>
            <a:r>
              <a:rPr lang="pt-BR" dirty="0">
                <a:latin typeface="+mj-lt"/>
              </a:rPr>
              <a:t>(A) = a, </a:t>
            </a:r>
            <a:r>
              <a:rPr lang="pt-BR" dirty="0" err="1">
                <a:latin typeface="+mj-lt"/>
              </a:rPr>
              <a:t>Fp</a:t>
            </a:r>
            <a:r>
              <a:rPr lang="pt-BR" dirty="0">
                <a:latin typeface="+mj-lt"/>
              </a:rPr>
              <a:t>(B) =1, </a:t>
            </a:r>
            <a:r>
              <a:rPr lang="pt-BR" dirty="0" err="1">
                <a:latin typeface="+mj-lt"/>
              </a:rPr>
              <a:t>Fp</a:t>
            </a:r>
            <a:r>
              <a:rPr lang="pt-BR" dirty="0">
                <a:latin typeface="+mj-lt"/>
              </a:rPr>
              <a:t>(AB) = a+1-c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pt-BR" dirty="0">
                <a:latin typeface="+mj-lt"/>
              </a:rPr>
              <a:t>When X </a:t>
            </a:r>
            <a:r>
              <a:rPr lang="pt-BR" dirty="0" err="1">
                <a:latin typeface="+mj-lt"/>
              </a:rPr>
              <a:t>will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choose</a:t>
            </a:r>
            <a:r>
              <a:rPr lang="pt-BR" dirty="0">
                <a:latin typeface="+mj-lt"/>
              </a:rPr>
              <a:t> A, B, AB?</a:t>
            </a:r>
            <a:endParaRPr lang="en-US" dirty="0" err="1">
              <a:latin typeface="+mj-lt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52E5179-4354-4B99-B9C1-372DEAC5B351}"/>
              </a:ext>
            </a:extLst>
          </p:cNvPr>
          <p:cNvSpPr/>
          <p:nvPr/>
        </p:nvSpPr>
        <p:spPr bwMode="gray">
          <a:xfrm>
            <a:off x="6183823" y="1593521"/>
            <a:ext cx="543523" cy="5123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642ACD7-E783-47CC-81B2-3CFA25766678}"/>
              </a:ext>
            </a:extLst>
          </p:cNvPr>
          <p:cNvSpPr/>
          <p:nvPr/>
        </p:nvSpPr>
        <p:spPr bwMode="gray">
          <a:xfrm>
            <a:off x="6999108" y="1593521"/>
            <a:ext cx="543523" cy="512369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X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D108D00-6504-44AA-8D12-E301E63DFBBA}"/>
              </a:ext>
            </a:extLst>
          </p:cNvPr>
          <p:cNvSpPr/>
          <p:nvPr/>
        </p:nvSpPr>
        <p:spPr bwMode="gray">
          <a:xfrm>
            <a:off x="7885914" y="1593521"/>
            <a:ext cx="543523" cy="512369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B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DB4AE6F-CF61-46FA-A4BB-78209EAF6D20}"/>
              </a:ext>
            </a:extLst>
          </p:cNvPr>
          <p:cNvCxnSpPr>
            <a:cxnSpLocks/>
            <a:stCxn id="47" idx="6"/>
            <a:endCxn id="48" idx="2"/>
          </p:cNvCxnSpPr>
          <p:nvPr/>
        </p:nvCxnSpPr>
        <p:spPr bwMode="gray">
          <a:xfrm>
            <a:off x="6727346" y="1849706"/>
            <a:ext cx="27176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DEA025-525F-4C9B-83A1-F0A1CD7C17A9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 bwMode="gray">
          <a:xfrm>
            <a:off x="7542631" y="1849706"/>
            <a:ext cx="34328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7ED237D-6B32-493F-8DF3-C3AAE5216BB3}"/>
              </a:ext>
            </a:extLst>
          </p:cNvPr>
          <p:cNvSpPr txBox="1"/>
          <p:nvPr/>
        </p:nvSpPr>
        <p:spPr bwMode="gray">
          <a:xfrm>
            <a:off x="527740" y="1852045"/>
            <a:ext cx="43447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A</a:t>
            </a:r>
          </a:p>
          <a:p>
            <a:pPr algn="ctr"/>
            <a:r>
              <a:rPr lang="pt-BR" dirty="0"/>
              <a:t>a=1, c&gt;1 </a:t>
            </a:r>
            <a:r>
              <a:rPr lang="pt-BR" dirty="0">
                <a:cs typeface="Calibri" panose="020F0502020204030204" pitchFamily="34" charset="0"/>
              </a:rPr>
              <a:t>→ </a:t>
            </a:r>
            <a:r>
              <a:rPr lang="pt-BR" dirty="0"/>
              <a:t>AB </a:t>
            </a:r>
            <a:r>
              <a:rPr lang="el-GR" dirty="0">
                <a:cs typeface="Calibri" panose="020F0502020204030204" pitchFamily="34" charset="0"/>
              </a:rPr>
              <a:t>ϵ</a:t>
            </a:r>
            <a:r>
              <a:rPr lang="en-US" dirty="0"/>
              <a:t>[-</a:t>
            </a:r>
            <a:r>
              <a:rPr lang="en-US" dirty="0">
                <a:cs typeface="Calibri" panose="020F0502020204030204" pitchFamily="34" charset="0"/>
              </a:rPr>
              <a:t>∞,1</a:t>
            </a:r>
            <a:r>
              <a:rPr lang="pt-BR" dirty="0"/>
              <a:t>], B=1, A=1</a:t>
            </a:r>
            <a:endParaRPr lang="pt-BR" dirty="0">
              <a:latin typeface="+mj-lt"/>
            </a:endParaRPr>
          </a:p>
          <a:p>
            <a:pPr algn="ctr"/>
            <a:r>
              <a:rPr lang="pt-BR" dirty="0">
                <a:latin typeface="+mj-lt"/>
              </a:rPr>
              <a:t>a=1, c&lt;1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 </a:t>
            </a:r>
            <a:r>
              <a:rPr lang="el-GR" dirty="0">
                <a:latin typeface="+mj-lt"/>
                <a:cs typeface="Calibri" panose="020F0502020204030204" pitchFamily="34" charset="0"/>
              </a:rPr>
              <a:t>ϵ</a:t>
            </a:r>
            <a:r>
              <a:rPr lang="en-US" dirty="0">
                <a:latin typeface="+mj-lt"/>
              </a:rPr>
              <a:t>[</a:t>
            </a:r>
            <a:r>
              <a:rPr lang="pt-BR" dirty="0">
                <a:latin typeface="+mj-lt"/>
              </a:rPr>
              <a:t>1,2], B=1, A=1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B485B1-A052-4EBD-8CF4-CA3D309FB2CB}"/>
              </a:ext>
            </a:extLst>
          </p:cNvPr>
          <p:cNvSpPr txBox="1"/>
          <p:nvPr/>
        </p:nvSpPr>
        <p:spPr bwMode="gray">
          <a:xfrm>
            <a:off x="5481102" y="4063706"/>
            <a:ext cx="53457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+mj-lt"/>
              </a:rPr>
              <a:t>AB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A</a:t>
            </a:r>
          </a:p>
          <a:p>
            <a:r>
              <a:rPr lang="pt-BR" dirty="0">
                <a:latin typeface="+mj-lt"/>
              </a:rPr>
              <a:t>c=1, a&lt;1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AB=A&lt;1, B=1, A&lt;</a:t>
            </a:r>
            <a:r>
              <a:rPr lang="en-US" dirty="0">
                <a:latin typeface="+mj-lt"/>
                <a:cs typeface="Calibri" panose="020F0502020204030204" pitchFamily="34" charset="0"/>
              </a:rPr>
              <a:t>1</a:t>
            </a:r>
            <a:r>
              <a:rPr lang="pt-BR" dirty="0">
                <a:latin typeface="+mj-lt"/>
              </a:rPr>
              <a:t> </a:t>
            </a:r>
          </a:p>
          <a:p>
            <a:r>
              <a:rPr lang="pt-BR" dirty="0">
                <a:latin typeface="+mj-lt"/>
              </a:rPr>
              <a:t>c=1, a&gt;1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AB=A&gt;1, B=1, A&gt;</a:t>
            </a:r>
            <a:r>
              <a:rPr lang="en-US" dirty="0">
                <a:latin typeface="+mj-lt"/>
              </a:rPr>
              <a:t>1</a:t>
            </a:r>
            <a:endParaRPr lang="pt-BR" dirty="0"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9E0372-3B8C-4BEA-9938-F77D8C86D27A}"/>
              </a:ext>
            </a:extLst>
          </p:cNvPr>
          <p:cNvSpPr txBox="1"/>
          <p:nvPr/>
        </p:nvSpPr>
        <p:spPr bwMode="gray">
          <a:xfrm>
            <a:off x="5123880" y="2572992"/>
            <a:ext cx="37573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+mj-lt"/>
              </a:rPr>
              <a:t>AB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B</a:t>
            </a:r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a=c&lt;1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AB=1, B=1, A&lt;1</a:t>
            </a:r>
          </a:p>
          <a:p>
            <a:r>
              <a:rPr lang="pt-BR" dirty="0">
                <a:latin typeface="+mj-lt"/>
              </a:rPr>
              <a:t>a=c&gt;1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AB=1, B=1, A&gt;1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D048F1-4580-4660-B002-BF93D30309E4}"/>
              </a:ext>
            </a:extLst>
          </p:cNvPr>
          <p:cNvSpPr txBox="1"/>
          <p:nvPr/>
        </p:nvSpPr>
        <p:spPr bwMode="gray">
          <a:xfrm>
            <a:off x="2192146" y="5691215"/>
            <a:ext cx="278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+mj-lt"/>
              </a:rPr>
              <a:t>a=c=1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AB=B=A=1</a:t>
            </a:r>
            <a:endParaRPr lang="en-US" dirty="0">
              <a:latin typeface="+mj-lt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CD8F052-78BA-406D-AE81-3A77D2F25F11}"/>
              </a:ext>
            </a:extLst>
          </p:cNvPr>
          <p:cNvSpPr/>
          <p:nvPr/>
        </p:nvSpPr>
        <p:spPr bwMode="gray">
          <a:xfrm>
            <a:off x="2580409" y="4242269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CBCBF1AC-85F0-4575-A6B8-5A0E3ED51164}"/>
              </a:ext>
            </a:extLst>
          </p:cNvPr>
          <p:cNvCxnSpPr>
            <a:cxnSpLocks/>
            <a:stCxn id="75" idx="4"/>
          </p:cNvCxnSpPr>
          <p:nvPr/>
        </p:nvCxnSpPr>
        <p:spPr bwMode="gray">
          <a:xfrm rot="16200000" flipH="1">
            <a:off x="2496129" y="4600868"/>
            <a:ext cx="1266066" cy="914627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BC91DBE-AAFD-4747-A4C8-8B2E5720021C}"/>
              </a:ext>
            </a:extLst>
          </p:cNvPr>
          <p:cNvSpPr txBox="1"/>
          <p:nvPr/>
        </p:nvSpPr>
        <p:spPr bwMode="gray">
          <a:xfrm>
            <a:off x="0" y="6449579"/>
            <a:ext cx="11985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sources: Lecture 12 Network Effects and Cascading Behavior, Stanford CS224W, </a:t>
            </a:r>
            <a:r>
              <a:rPr lang="en-US" sz="1200" dirty="0" err="1"/>
              <a:t>Jures</a:t>
            </a:r>
            <a:r>
              <a:rPr lang="en-US" sz="1200" dirty="0"/>
              <a:t> Leskovec</a:t>
            </a:r>
          </a:p>
        </p:txBody>
      </p:sp>
    </p:spTree>
    <p:extLst>
      <p:ext uri="{BB962C8B-B14F-4D97-AF65-F5344CB8AC3E}">
        <p14:creationId xmlns:p14="http://schemas.microsoft.com/office/powerpoint/2010/main" val="208606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61" grpId="0"/>
      <p:bldP spid="62" grpId="0"/>
      <p:bldP spid="63" grpId="0"/>
      <p:bldP spid="74" grpId="0"/>
      <p:bldP spid="7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20ED-795B-4692-9F0A-02BF398F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Decision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C3F41-FAC6-480D-8F2E-F89BAD30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0006" y="6460182"/>
            <a:ext cx="771750" cy="260792"/>
          </a:xfrm>
        </p:spPr>
        <p:txBody>
          <a:bodyPr/>
          <a:lstStyle/>
          <a:p>
            <a:fld id="{81561042-0DC2-4A04-AA50-F6D44EB20EBA}" type="slidenum">
              <a:rPr lang="en-US" smtClean="0">
                <a:latin typeface="+mj-lt"/>
              </a:rPr>
              <a:t>21</a:t>
            </a:fld>
            <a:endParaRPr lang="en-US">
              <a:latin typeface="+mj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0A370D-D435-4444-AA2D-DCFDDF6F51C3}"/>
              </a:ext>
            </a:extLst>
          </p:cNvPr>
          <p:cNvCxnSpPr>
            <a:cxnSpLocks/>
          </p:cNvCxnSpPr>
          <p:nvPr/>
        </p:nvCxnSpPr>
        <p:spPr bwMode="gray">
          <a:xfrm flipV="1">
            <a:off x="1053006" y="2919052"/>
            <a:ext cx="18506" cy="237331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C3C0D8-8EBD-4179-8EB0-AC885BD3B95A}"/>
              </a:ext>
            </a:extLst>
          </p:cNvPr>
          <p:cNvCxnSpPr>
            <a:cxnSpLocks/>
          </p:cNvCxnSpPr>
          <p:nvPr/>
        </p:nvCxnSpPr>
        <p:spPr bwMode="gray">
          <a:xfrm flipV="1">
            <a:off x="1070310" y="5278124"/>
            <a:ext cx="4049041" cy="1424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EB29A8-B264-4688-90FE-ED053ACD4101}"/>
              </a:ext>
            </a:extLst>
          </p:cNvPr>
          <p:cNvCxnSpPr>
            <a:cxnSpLocks/>
          </p:cNvCxnSpPr>
          <p:nvPr/>
        </p:nvCxnSpPr>
        <p:spPr bwMode="gray">
          <a:xfrm flipV="1">
            <a:off x="2312112" y="3390563"/>
            <a:ext cx="2729226" cy="18771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8069A7-D0A8-4A94-9CAB-A1181BEFC9E2}"/>
              </a:ext>
            </a:extLst>
          </p:cNvPr>
          <p:cNvCxnSpPr>
            <a:cxnSpLocks/>
          </p:cNvCxnSpPr>
          <p:nvPr/>
        </p:nvCxnSpPr>
        <p:spPr bwMode="gray">
          <a:xfrm flipV="1">
            <a:off x="3715942" y="2919052"/>
            <a:ext cx="11143" cy="235351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ECB413-4E5D-42DB-B1BF-DD2F7D6CEAB7}"/>
              </a:ext>
            </a:extLst>
          </p:cNvPr>
          <p:cNvCxnSpPr>
            <a:cxnSpLocks/>
          </p:cNvCxnSpPr>
          <p:nvPr/>
        </p:nvCxnSpPr>
        <p:spPr bwMode="gray">
          <a:xfrm flipV="1">
            <a:off x="1070310" y="4304255"/>
            <a:ext cx="3953071" cy="1883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A1D25B-F2E5-4575-A8D8-D294A779FDAD}"/>
              </a:ext>
            </a:extLst>
          </p:cNvPr>
          <p:cNvSpPr txBox="1"/>
          <p:nvPr/>
        </p:nvSpPr>
        <p:spPr bwMode="gray">
          <a:xfrm>
            <a:off x="541351" y="4186103"/>
            <a:ext cx="401794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c=1</a:t>
            </a:r>
            <a:endParaRPr lang="en-US" sz="1200" b="1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25439F-08CA-4B4E-8464-5B2435611613}"/>
              </a:ext>
            </a:extLst>
          </p:cNvPr>
          <p:cNvSpPr txBox="1"/>
          <p:nvPr/>
        </p:nvSpPr>
        <p:spPr bwMode="gray">
          <a:xfrm>
            <a:off x="2111107" y="5292368"/>
            <a:ext cx="401794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1</a:t>
            </a:r>
            <a:endParaRPr lang="en-US" sz="12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25D1D0-BD11-4822-B2C9-DB8B26C7CE21}"/>
              </a:ext>
            </a:extLst>
          </p:cNvPr>
          <p:cNvSpPr txBox="1"/>
          <p:nvPr/>
        </p:nvSpPr>
        <p:spPr bwMode="gray">
          <a:xfrm>
            <a:off x="3971271" y="5298120"/>
            <a:ext cx="1270012" cy="2607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Payoff a</a:t>
            </a:r>
            <a:endParaRPr lang="en-US" sz="1200" b="1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01BB8B-B668-4B54-AF0C-4C7BDC4267CE}"/>
              </a:ext>
            </a:extLst>
          </p:cNvPr>
          <p:cNvSpPr txBox="1"/>
          <p:nvPr/>
        </p:nvSpPr>
        <p:spPr bwMode="gray">
          <a:xfrm>
            <a:off x="154819" y="3131487"/>
            <a:ext cx="745843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Cost c</a:t>
            </a:r>
            <a:endParaRPr lang="en-US" sz="1200" b="1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8DC337-84C2-4413-A07C-C926A0BFB016}"/>
              </a:ext>
            </a:extLst>
          </p:cNvPr>
          <p:cNvSpPr txBox="1"/>
          <p:nvPr/>
        </p:nvSpPr>
        <p:spPr bwMode="gray">
          <a:xfrm>
            <a:off x="1627427" y="3584072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00B050"/>
                </a:solidFill>
                <a:latin typeface="+mj-lt"/>
              </a:rPr>
              <a:t>B</a:t>
            </a:r>
            <a:endParaRPr lang="en-US" sz="12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F1F910-6C8C-4EB2-BA84-417108ADE73D}"/>
              </a:ext>
            </a:extLst>
          </p:cNvPr>
          <p:cNvSpPr txBox="1"/>
          <p:nvPr/>
        </p:nvSpPr>
        <p:spPr bwMode="gray">
          <a:xfrm>
            <a:off x="1627427" y="4571218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00B050"/>
                </a:solidFill>
                <a:latin typeface="+mj-lt"/>
              </a:rPr>
              <a:t>B</a:t>
            </a:r>
            <a:endParaRPr lang="en-US" sz="12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3B9E0-FA8D-4AA7-8407-088DE5072D56}"/>
              </a:ext>
            </a:extLst>
          </p:cNvPr>
          <p:cNvSpPr txBox="1"/>
          <p:nvPr/>
        </p:nvSpPr>
        <p:spPr bwMode="gray">
          <a:xfrm>
            <a:off x="3105638" y="4789055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BE68F8"/>
                </a:solidFill>
                <a:latin typeface="+mj-lt"/>
              </a:rPr>
              <a:t>AB</a:t>
            </a:r>
            <a:endParaRPr lang="en-US" sz="1200" b="1" dirty="0">
              <a:solidFill>
                <a:srgbClr val="BE68F8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F5CABF-B1E9-466D-B3DB-C5CC46DE45D0}"/>
              </a:ext>
            </a:extLst>
          </p:cNvPr>
          <p:cNvSpPr txBox="1"/>
          <p:nvPr/>
        </p:nvSpPr>
        <p:spPr bwMode="gray">
          <a:xfrm>
            <a:off x="4327816" y="3759240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1B1034-D960-4094-8117-4B2D85E6F056}"/>
              </a:ext>
            </a:extLst>
          </p:cNvPr>
          <p:cNvSpPr txBox="1"/>
          <p:nvPr/>
        </p:nvSpPr>
        <p:spPr bwMode="gray">
          <a:xfrm>
            <a:off x="3727085" y="3219259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425456-C157-450C-AF68-C90623EA2CDE}"/>
              </a:ext>
            </a:extLst>
          </p:cNvPr>
          <p:cNvSpPr txBox="1"/>
          <p:nvPr/>
        </p:nvSpPr>
        <p:spPr bwMode="gray">
          <a:xfrm>
            <a:off x="4362091" y="4644812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BE68F8"/>
                </a:solidFill>
                <a:latin typeface="+mj-lt"/>
              </a:rPr>
              <a:t>AB</a:t>
            </a:r>
            <a:endParaRPr lang="en-US" sz="1200" b="1" dirty="0">
              <a:solidFill>
                <a:srgbClr val="BE68F8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E7737A-E26E-47BE-8FB3-11CB81374F9A}"/>
              </a:ext>
            </a:extLst>
          </p:cNvPr>
          <p:cNvSpPr txBox="1"/>
          <p:nvPr/>
        </p:nvSpPr>
        <p:spPr bwMode="gray">
          <a:xfrm>
            <a:off x="582210" y="1061247"/>
            <a:ext cx="7365035" cy="13010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pt-BR" dirty="0" err="1">
                <a:latin typeface="+mj-lt"/>
              </a:rPr>
              <a:t>Given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payoffs</a:t>
            </a:r>
            <a:r>
              <a:rPr lang="pt-BR" dirty="0">
                <a:latin typeface="+mj-lt"/>
              </a:rPr>
              <a:t>: </a:t>
            </a:r>
            <a:r>
              <a:rPr lang="pt-BR" dirty="0" err="1">
                <a:latin typeface="+mj-lt"/>
              </a:rPr>
              <a:t>Fp</a:t>
            </a:r>
            <a:r>
              <a:rPr lang="pt-BR" dirty="0">
                <a:latin typeface="+mj-lt"/>
              </a:rPr>
              <a:t>(A) = a, </a:t>
            </a:r>
            <a:r>
              <a:rPr lang="pt-BR" b="1" dirty="0" err="1">
                <a:latin typeface="+mj-lt"/>
              </a:rPr>
              <a:t>Fp</a:t>
            </a:r>
            <a:r>
              <a:rPr lang="pt-BR" b="1" dirty="0">
                <a:latin typeface="+mj-lt"/>
              </a:rPr>
              <a:t>(B) =2</a:t>
            </a:r>
            <a:r>
              <a:rPr lang="pt-BR" dirty="0">
                <a:latin typeface="+mj-lt"/>
              </a:rPr>
              <a:t>, </a:t>
            </a:r>
            <a:r>
              <a:rPr lang="pt-BR" dirty="0" err="1">
                <a:latin typeface="+mj-lt"/>
              </a:rPr>
              <a:t>Fp</a:t>
            </a:r>
            <a:r>
              <a:rPr lang="pt-BR" dirty="0">
                <a:latin typeface="+mj-lt"/>
              </a:rPr>
              <a:t>(AB) = a+1-c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pt-BR" dirty="0">
                <a:latin typeface="+mj-lt"/>
              </a:rPr>
              <a:t>When X </a:t>
            </a:r>
            <a:r>
              <a:rPr lang="pt-BR" dirty="0" err="1">
                <a:latin typeface="+mj-lt"/>
              </a:rPr>
              <a:t>will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choose</a:t>
            </a:r>
            <a:r>
              <a:rPr lang="pt-BR" dirty="0">
                <a:latin typeface="+mj-lt"/>
              </a:rPr>
              <a:t> A, B, AB?</a:t>
            </a:r>
            <a:endParaRPr lang="en-US" dirty="0" err="1">
              <a:latin typeface="+mj-lt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642ACD7-E783-47CC-81B2-3CFA25766678}"/>
              </a:ext>
            </a:extLst>
          </p:cNvPr>
          <p:cNvSpPr/>
          <p:nvPr/>
        </p:nvSpPr>
        <p:spPr bwMode="gray">
          <a:xfrm>
            <a:off x="6999108" y="1593521"/>
            <a:ext cx="543523" cy="512369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X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D108D00-6504-44AA-8D12-E301E63DFBBA}"/>
              </a:ext>
            </a:extLst>
          </p:cNvPr>
          <p:cNvSpPr/>
          <p:nvPr/>
        </p:nvSpPr>
        <p:spPr bwMode="gray">
          <a:xfrm>
            <a:off x="7885914" y="1593521"/>
            <a:ext cx="543523" cy="512369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B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DB4AE6F-CF61-46FA-A4BB-78209EAF6D20}"/>
              </a:ext>
            </a:extLst>
          </p:cNvPr>
          <p:cNvCxnSpPr>
            <a:cxnSpLocks/>
            <a:endCxn id="48" idx="2"/>
          </p:cNvCxnSpPr>
          <p:nvPr/>
        </p:nvCxnSpPr>
        <p:spPr bwMode="gray">
          <a:xfrm>
            <a:off x="6727346" y="1849706"/>
            <a:ext cx="27176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DEA025-525F-4C9B-83A1-F0A1CD7C17A9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 bwMode="gray">
          <a:xfrm>
            <a:off x="7542631" y="1849706"/>
            <a:ext cx="34328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7ED237D-6B32-493F-8DF3-C3AAE5216BB3}"/>
              </a:ext>
            </a:extLst>
          </p:cNvPr>
          <p:cNvSpPr txBox="1"/>
          <p:nvPr/>
        </p:nvSpPr>
        <p:spPr bwMode="gray">
          <a:xfrm>
            <a:off x="527740" y="1852045"/>
            <a:ext cx="43447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A</a:t>
            </a:r>
          </a:p>
          <a:p>
            <a:pPr algn="ctr"/>
            <a:r>
              <a:rPr lang="pt-BR" dirty="0"/>
              <a:t>a=2, c&gt;1 </a:t>
            </a:r>
            <a:r>
              <a:rPr lang="pt-BR" dirty="0">
                <a:cs typeface="Calibri" panose="020F0502020204030204" pitchFamily="34" charset="0"/>
              </a:rPr>
              <a:t>→ </a:t>
            </a:r>
            <a:r>
              <a:rPr lang="pt-BR" dirty="0"/>
              <a:t>AB </a:t>
            </a:r>
            <a:r>
              <a:rPr lang="el-GR" dirty="0">
                <a:cs typeface="Calibri" panose="020F0502020204030204" pitchFamily="34" charset="0"/>
              </a:rPr>
              <a:t>ϵ</a:t>
            </a:r>
            <a:r>
              <a:rPr lang="en-US" dirty="0"/>
              <a:t>[-</a:t>
            </a:r>
            <a:r>
              <a:rPr lang="en-US" dirty="0">
                <a:cs typeface="Calibri" panose="020F0502020204030204" pitchFamily="34" charset="0"/>
              </a:rPr>
              <a:t>∞,2</a:t>
            </a:r>
            <a:r>
              <a:rPr lang="pt-BR" dirty="0"/>
              <a:t>], B=2, A=2</a:t>
            </a:r>
            <a:endParaRPr lang="pt-BR" dirty="0">
              <a:latin typeface="+mj-lt"/>
            </a:endParaRPr>
          </a:p>
          <a:p>
            <a:pPr algn="ctr"/>
            <a:r>
              <a:rPr lang="pt-BR" dirty="0">
                <a:latin typeface="+mj-lt"/>
              </a:rPr>
              <a:t> a=2, c&lt;1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 </a:t>
            </a:r>
            <a:r>
              <a:rPr lang="el-GR" dirty="0">
                <a:latin typeface="+mj-lt"/>
                <a:cs typeface="Calibri" panose="020F0502020204030204" pitchFamily="34" charset="0"/>
              </a:rPr>
              <a:t>ϵ</a:t>
            </a:r>
            <a:r>
              <a:rPr lang="en-US" dirty="0">
                <a:latin typeface="+mj-lt"/>
              </a:rPr>
              <a:t>[</a:t>
            </a:r>
            <a:r>
              <a:rPr lang="pt-BR" dirty="0">
                <a:latin typeface="+mj-lt"/>
              </a:rPr>
              <a:t>2,3], B=2, A=2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B485B1-A052-4EBD-8CF4-CA3D309FB2CB}"/>
              </a:ext>
            </a:extLst>
          </p:cNvPr>
          <p:cNvSpPr txBox="1"/>
          <p:nvPr/>
        </p:nvSpPr>
        <p:spPr bwMode="gray">
          <a:xfrm>
            <a:off x="5481102" y="4063706"/>
            <a:ext cx="53457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+mj-lt"/>
              </a:rPr>
              <a:t>AB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A</a:t>
            </a:r>
          </a:p>
          <a:p>
            <a:r>
              <a:rPr lang="pt-BR" dirty="0">
                <a:latin typeface="+mj-lt"/>
              </a:rPr>
              <a:t>c=1, a&lt;2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AB=A&lt;2, B=2, A&lt;2</a:t>
            </a:r>
          </a:p>
          <a:p>
            <a:r>
              <a:rPr lang="pt-BR" dirty="0">
                <a:latin typeface="+mj-lt"/>
              </a:rPr>
              <a:t>c=1, a&gt;2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AB=A&gt;2, B=2, A&gt;2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9E0372-3B8C-4BEA-9938-F77D8C86D27A}"/>
              </a:ext>
            </a:extLst>
          </p:cNvPr>
          <p:cNvSpPr txBox="1"/>
          <p:nvPr/>
        </p:nvSpPr>
        <p:spPr bwMode="gray">
          <a:xfrm>
            <a:off x="5123879" y="2572992"/>
            <a:ext cx="55718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+mj-lt"/>
              </a:rPr>
              <a:t>AB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B</a:t>
            </a:r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c=a-1,c&lt;1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AB=2</a:t>
            </a:r>
            <a:r>
              <a:rPr lang="en-US" dirty="0">
                <a:cs typeface="Calibri" panose="020F0502020204030204" pitchFamily="34" charset="0"/>
              </a:rPr>
              <a:t>, </a:t>
            </a:r>
            <a:r>
              <a:rPr lang="pt-BR" dirty="0">
                <a:latin typeface="+mj-lt"/>
              </a:rPr>
              <a:t>B=2, A</a:t>
            </a:r>
            <a:r>
              <a:rPr lang="el-GR" dirty="0">
                <a:cs typeface="Calibri" panose="020F0502020204030204" pitchFamily="34" charset="0"/>
              </a:rPr>
              <a:t> ϵ </a:t>
            </a:r>
            <a:r>
              <a:rPr lang="en-US" dirty="0">
                <a:cs typeface="Calibri" panose="020F0502020204030204" pitchFamily="34" charset="0"/>
              </a:rPr>
              <a:t>[1,2] </a:t>
            </a:r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c=a-1,c&gt;1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</a:t>
            </a:r>
            <a:r>
              <a:rPr lang="en-US" dirty="0">
                <a:cs typeface="Calibri" panose="020F0502020204030204" pitchFamily="34" charset="0"/>
              </a:rPr>
              <a:t>=2</a:t>
            </a:r>
            <a:r>
              <a:rPr lang="pt-BR" dirty="0"/>
              <a:t>,</a:t>
            </a:r>
            <a:r>
              <a:rPr lang="pt-BR" dirty="0">
                <a:latin typeface="+mj-lt"/>
              </a:rPr>
              <a:t> B=2, A </a:t>
            </a:r>
            <a:r>
              <a:rPr lang="en-US" dirty="0">
                <a:cs typeface="Calibri" panose="020F0502020204030204" pitchFamily="34" charset="0"/>
              </a:rPr>
              <a:t>&gt; 2</a:t>
            </a:r>
            <a:endParaRPr lang="pt-BR" dirty="0">
              <a:latin typeface="+mj-lt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D048F1-4580-4660-B002-BF93D30309E4}"/>
              </a:ext>
            </a:extLst>
          </p:cNvPr>
          <p:cNvSpPr txBox="1"/>
          <p:nvPr/>
        </p:nvSpPr>
        <p:spPr bwMode="gray">
          <a:xfrm>
            <a:off x="97816" y="5680775"/>
            <a:ext cx="3386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+mj-lt"/>
              </a:rPr>
              <a:t>a=2,c=1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AB=B=A=2</a:t>
            </a:r>
            <a:endParaRPr lang="en-US" dirty="0">
              <a:latin typeface="+mj-lt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CD8F052-78BA-406D-AE81-3A77D2F25F11}"/>
              </a:ext>
            </a:extLst>
          </p:cNvPr>
          <p:cNvSpPr/>
          <p:nvPr/>
        </p:nvSpPr>
        <p:spPr bwMode="gray">
          <a:xfrm>
            <a:off x="3617489" y="4222689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CBCBF1AC-85F0-4575-A6B8-5A0E3ED51164}"/>
              </a:ext>
            </a:extLst>
          </p:cNvPr>
          <p:cNvCxnSpPr>
            <a:cxnSpLocks/>
            <a:stCxn id="75" idx="2"/>
            <a:endCxn id="74" idx="0"/>
          </p:cNvCxnSpPr>
          <p:nvPr/>
        </p:nvCxnSpPr>
        <p:spPr bwMode="gray">
          <a:xfrm rot="10800000" flipV="1">
            <a:off x="1791131" y="4314129"/>
            <a:ext cx="1826359" cy="1366646"/>
          </a:xfrm>
          <a:prstGeom prst="curvedConnector2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BC91DBE-AAFD-4747-A4C8-8B2E5720021C}"/>
              </a:ext>
            </a:extLst>
          </p:cNvPr>
          <p:cNvSpPr txBox="1"/>
          <p:nvPr/>
        </p:nvSpPr>
        <p:spPr bwMode="gray">
          <a:xfrm>
            <a:off x="97384" y="6458392"/>
            <a:ext cx="11985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Lecture 12 Network Effects and Cascading Behavior, Stanford CS224W, </a:t>
            </a:r>
            <a:r>
              <a:rPr lang="en-US" sz="1200" dirty="0" err="1"/>
              <a:t>Jures</a:t>
            </a:r>
            <a:r>
              <a:rPr lang="en-US" sz="1200" dirty="0"/>
              <a:t> Leskovec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904E62-A069-4EA3-9053-66A33B87C32A}"/>
              </a:ext>
            </a:extLst>
          </p:cNvPr>
          <p:cNvSpPr txBox="1"/>
          <p:nvPr/>
        </p:nvSpPr>
        <p:spPr bwMode="gray">
          <a:xfrm>
            <a:off x="3526188" y="5273082"/>
            <a:ext cx="401794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2</a:t>
            </a:r>
            <a:endParaRPr lang="en-US" sz="1200" b="1" dirty="0">
              <a:latin typeface="+mj-lt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467C6CD-654E-4428-97A1-E1BD148DE478}"/>
              </a:ext>
            </a:extLst>
          </p:cNvPr>
          <p:cNvSpPr/>
          <p:nvPr/>
        </p:nvSpPr>
        <p:spPr bwMode="gray">
          <a:xfrm>
            <a:off x="5871592" y="1604073"/>
            <a:ext cx="855754" cy="5123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86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61" grpId="0"/>
      <p:bldP spid="62" grpId="0"/>
      <p:bldP spid="63" grpId="0"/>
      <p:bldP spid="74" grpId="0"/>
      <p:bldP spid="75" grpId="0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Probabilistic Cascading Models</a:t>
            </a:r>
          </a:p>
        </p:txBody>
      </p:sp>
    </p:spTree>
    <p:extLst>
      <p:ext uri="{BB962C8B-B14F-4D97-AF65-F5344CB8AC3E}">
        <p14:creationId xmlns:p14="http://schemas.microsoft.com/office/powerpoint/2010/main" val="2702064716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B692-6544-472D-81FE-DF866FE59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The R ZERO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18015-04C2-4A0C-B19A-49F670D0CC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3541" y="1169519"/>
                <a:ext cx="11473384" cy="3297313"/>
              </a:xfrm>
            </p:spPr>
            <p:txBody>
              <a:bodyPr/>
              <a:lstStyle/>
              <a:p>
                <a:r>
                  <a:rPr lang="en-US" sz="1800" dirty="0">
                    <a:latin typeface="+mj-lt"/>
                  </a:rPr>
                  <a:t>R</a:t>
                </a:r>
                <a:r>
                  <a:rPr lang="en-US" sz="1800" baseline="-25000" dirty="0">
                    <a:latin typeface="+mj-lt"/>
                  </a:rPr>
                  <a:t>0</a:t>
                </a:r>
                <a:r>
                  <a:rPr lang="en-US" sz="1800" dirty="0">
                    <a:latin typeface="+mj-lt"/>
                  </a:rPr>
                  <a:t>=q * d</a:t>
                </a:r>
              </a:p>
              <a:p>
                <a:r>
                  <a:rPr lang="en-US" sz="1800" dirty="0">
                    <a:latin typeface="+mj-lt"/>
                  </a:rPr>
                  <a:t>q= Infection rate, d = average degree of nodes, d</a:t>
                </a:r>
                <a:r>
                  <a:rPr lang="en-US" sz="1800" baseline="-25000" dirty="0">
                    <a:latin typeface="+mj-lt"/>
                  </a:rPr>
                  <a:t>i</a:t>
                </a:r>
                <a:r>
                  <a:rPr lang="en-US" sz="1800" dirty="0">
                    <a:latin typeface="+mj-lt"/>
                  </a:rPr>
                  <a:t>=degree of node </a:t>
                </a:r>
                <a:r>
                  <a:rPr lang="en-US" sz="1800" dirty="0" err="1">
                    <a:latin typeface="+mj-lt"/>
                  </a:rPr>
                  <a:t>i</a:t>
                </a:r>
                <a:endParaRPr lang="en-US" sz="1800" baseline="-25000" dirty="0">
                  <a:latin typeface="+mj-lt"/>
                </a:endParaRPr>
              </a:p>
              <a:p>
                <a:r>
                  <a:rPr lang="en-US" sz="1800" b="1" dirty="0">
                    <a:latin typeface="+mj-lt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endParaRPr lang="en-US" sz="1800" b="1" dirty="0">
                  <a:latin typeface="+mj-lt"/>
                </a:endParaRPr>
              </a:p>
              <a:p>
                <a:r>
                  <a:rPr lang="en-US" sz="1800" dirty="0">
                    <a:latin typeface="+mj-lt"/>
                  </a:rPr>
                  <a:t>	Estimating q: given an infected node, count the proportion of its neighbors that were subsequently infected and take the average.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avg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b="0" i="0" smtClean="0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b="0" i="0" smtClean="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b="0" dirty="0">
                  <a:latin typeface="+mj-lt"/>
                </a:endParaRPr>
              </a:p>
              <a:p>
                <a:endParaRPr lang="en-US" sz="1800" b="1" dirty="0">
                  <a:latin typeface="+mj-lt"/>
                </a:endParaRPr>
              </a:p>
              <a:p>
                <a:endParaRPr lang="en-US" sz="1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F18015-04C2-4A0C-B19A-49F670D0C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541" y="1169519"/>
                <a:ext cx="11473384" cy="3297313"/>
              </a:xfrm>
              <a:blipFill>
                <a:blip r:embed="rId3"/>
                <a:stretch>
                  <a:fillRect l="-1275" t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C8E71-57A7-4ECB-9322-2F22D46F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18C5B-92FE-4314-902D-596D68A8B8C6}"/>
              </a:ext>
            </a:extLst>
          </p:cNvPr>
          <p:cNvSpPr txBox="1"/>
          <p:nvPr/>
        </p:nvSpPr>
        <p:spPr bwMode="gray">
          <a:xfrm>
            <a:off x="8103274" y="3560349"/>
            <a:ext cx="30889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Correction factor to mitigate skewed degree distribution of the 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7C7EDC-03E8-4453-9B1B-7918AB8B9BFE}"/>
              </a:ext>
            </a:extLst>
          </p:cNvPr>
          <p:cNvSpPr/>
          <p:nvPr/>
        </p:nvSpPr>
        <p:spPr bwMode="gray">
          <a:xfrm>
            <a:off x="6298250" y="2931207"/>
            <a:ext cx="1068225" cy="894061"/>
          </a:xfrm>
          <a:prstGeom prst="rect">
            <a:avLst/>
          </a:prstGeom>
          <a:solidFill>
            <a:srgbClr val="FF9933">
              <a:alpha val="2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3A5B088-22CE-4372-B9D6-8BEA093718E4}"/>
              </a:ext>
            </a:extLst>
          </p:cNvPr>
          <p:cNvCxnSpPr>
            <a:stCxn id="7" idx="2"/>
            <a:endCxn id="9" idx="1"/>
          </p:cNvCxnSpPr>
          <p:nvPr/>
        </p:nvCxnSpPr>
        <p:spPr bwMode="gray">
          <a:xfrm rot="16200000" flipH="1">
            <a:off x="7300195" y="3357435"/>
            <a:ext cx="335246" cy="1270911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051C7-D26E-4DE8-A750-4460BD4A87DF}"/>
                  </a:ext>
                </a:extLst>
              </p:cNvPr>
              <p:cNvSpPr txBox="1"/>
              <p:nvPr/>
            </p:nvSpPr>
            <p:spPr bwMode="gray">
              <a:xfrm>
                <a:off x="252100" y="4936510"/>
                <a:ext cx="1003703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+mj-lt"/>
                  </a:rPr>
                  <a:t>Empirically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endParaRPr lang="en-US" b="1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Given a start node of cascade (patient zero), count the fraction of directly infected nodes. This fraction will be the empirical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b="1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051C7-D26E-4DE8-A750-4460BD4A8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2100" y="4936510"/>
                <a:ext cx="10037035" cy="954107"/>
              </a:xfrm>
              <a:prstGeom prst="rect">
                <a:avLst/>
              </a:prstGeom>
              <a:blipFill>
                <a:blip r:embed="rId4"/>
                <a:stretch>
                  <a:fillRect l="-486" t="-1282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658E22B-8FDE-49A3-ABAB-33DD68572910}"/>
              </a:ext>
            </a:extLst>
          </p:cNvPr>
          <p:cNvSpPr/>
          <p:nvPr/>
        </p:nvSpPr>
        <p:spPr bwMode="gray">
          <a:xfrm>
            <a:off x="6298251" y="2931208"/>
            <a:ext cx="1068225" cy="894061"/>
          </a:xfrm>
          <a:prstGeom prst="rect">
            <a:avLst/>
          </a:prstGeom>
          <a:solidFill>
            <a:srgbClr val="FF9933">
              <a:alpha val="2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FA628DF-C7CB-41EB-AAE9-20CE4AADDAA8}"/>
              </a:ext>
            </a:extLst>
          </p:cNvPr>
          <p:cNvCxnSpPr>
            <a:stCxn id="14" idx="2"/>
          </p:cNvCxnSpPr>
          <p:nvPr/>
        </p:nvCxnSpPr>
        <p:spPr bwMode="gray">
          <a:xfrm rot="16200000" flipH="1">
            <a:off x="7300196" y="3357436"/>
            <a:ext cx="335246" cy="1270911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E1DC958E-D9A5-4186-9DED-4EF4899EEB97}"/>
              </a:ext>
            </a:extLst>
          </p:cNvPr>
          <p:cNvGrpSpPr/>
          <p:nvPr/>
        </p:nvGrpSpPr>
        <p:grpSpPr>
          <a:xfrm>
            <a:off x="8194165" y="2804960"/>
            <a:ext cx="3869642" cy="4106100"/>
            <a:chOff x="8049473" y="2740900"/>
            <a:chExt cx="3866859" cy="417590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BE920FB-3E42-4AC9-BD6A-DCF530D10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9473" y="2740900"/>
              <a:ext cx="3866859" cy="41759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C4F1E4B-9A32-451B-B8CE-EC67F47D33FB}"/>
                    </a:ext>
                  </a:extLst>
                </p:cNvPr>
                <p:cNvSpPr txBox="1"/>
                <p:nvPr/>
              </p:nvSpPr>
              <p:spPr bwMode="gray">
                <a:xfrm>
                  <a:off x="8626927" y="3079524"/>
                  <a:ext cx="210214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>
                      <a:effectLst/>
                      <a:latin typeface="Arial" panose="020B0604020202020204" pitchFamily="34" charset="0"/>
                    </a:rPr>
                    <a:t>epidemic reproduction number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C4F1E4B-9A32-451B-B8CE-EC67F47D3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8626927" y="3079524"/>
                  <a:ext cx="2102145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1739" t="-3191" b="-1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96DE99-2431-4097-ACB5-329F3D42BC6B}"/>
                </a:ext>
              </a:extLst>
            </p:cNvPr>
            <p:cNvSpPr txBox="1"/>
            <p:nvPr/>
          </p:nvSpPr>
          <p:spPr bwMode="gray">
            <a:xfrm>
              <a:off x="8547882" y="3567284"/>
              <a:ext cx="16517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en-US" sz="1200" dirty="0" err="1"/>
                <a:t>Bertozzi</a:t>
              </a:r>
              <a:r>
                <a:rPr lang="en-US" sz="1200" dirty="0"/>
                <a:t> 2020] 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0843E-3A13-4F6B-83EE-C81E7947A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DB5CA-5120-4888-A0E1-F4581E1B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437641-251D-460C-A4D5-21C5EDB6A034}"/>
              </a:ext>
            </a:extLst>
          </p:cNvPr>
          <p:cNvSpPr/>
          <p:nvPr/>
        </p:nvSpPr>
        <p:spPr bwMode="gray">
          <a:xfrm>
            <a:off x="267352" y="1226345"/>
            <a:ext cx="121450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Susceptible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50BB6C-01BC-4F0D-A2BB-D1DAD6B6392A}"/>
              </a:ext>
            </a:extLst>
          </p:cNvPr>
          <p:cNvSpPr/>
          <p:nvPr/>
        </p:nvSpPr>
        <p:spPr bwMode="gray">
          <a:xfrm>
            <a:off x="2090292" y="1226345"/>
            <a:ext cx="1159054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Infected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8EF1C4-A155-4283-9C4D-9F77ACF7CA13}"/>
              </a:ext>
            </a:extLst>
          </p:cNvPr>
          <p:cNvSpPr/>
          <p:nvPr/>
        </p:nvSpPr>
        <p:spPr bwMode="gray">
          <a:xfrm>
            <a:off x="3876578" y="1227140"/>
            <a:ext cx="117608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Recovered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975FA7-005B-4FF5-8CDA-431ED7C1E5E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 bwMode="gray">
          <a:xfrm>
            <a:off x="1481858" y="1635920"/>
            <a:ext cx="60843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5C2F9-2234-42B2-8A71-45CAC3F1244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 bwMode="gray">
          <a:xfrm>
            <a:off x="3249346" y="1635920"/>
            <a:ext cx="627232" cy="79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317A1B6-11AD-4CE4-BCBF-44CCFFB9362F}"/>
              </a:ext>
            </a:extLst>
          </p:cNvPr>
          <p:cNvCxnSpPr>
            <a:cxnSpLocks/>
            <a:stCxn id="10" idx="0"/>
            <a:endCxn id="8" idx="0"/>
          </p:cNvCxnSpPr>
          <p:nvPr/>
        </p:nvCxnSpPr>
        <p:spPr bwMode="gray">
          <a:xfrm rot="16200000" flipV="1">
            <a:off x="2669216" y="-568265"/>
            <a:ext cx="795" cy="3590016"/>
          </a:xfrm>
          <a:prstGeom prst="bentConnector3">
            <a:avLst>
              <a:gd name="adj1" fmla="val 21336855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2C90FF-BE0F-4299-84CC-5B6E07DB8488}"/>
              </a:ext>
            </a:extLst>
          </p:cNvPr>
          <p:cNvSpPr txBox="1"/>
          <p:nvPr/>
        </p:nvSpPr>
        <p:spPr bwMode="gray">
          <a:xfrm>
            <a:off x="2544922" y="768404"/>
            <a:ext cx="1218123" cy="317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alpha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08D951-C30E-48FE-924B-8721DC445C58}"/>
              </a:ext>
            </a:extLst>
          </p:cNvPr>
          <p:cNvSpPr txBox="1"/>
          <p:nvPr/>
        </p:nvSpPr>
        <p:spPr bwMode="gray">
          <a:xfrm>
            <a:off x="1597163" y="1315124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β</a:t>
            </a:r>
            <a:r>
              <a:rPr lang="en-US" dirty="0"/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D28015-B6A7-43AF-AAB5-2668E43985F5}"/>
              </a:ext>
            </a:extLst>
          </p:cNvPr>
          <p:cNvSpPr txBox="1"/>
          <p:nvPr/>
        </p:nvSpPr>
        <p:spPr bwMode="gray">
          <a:xfrm>
            <a:off x="3452196" y="1315124"/>
            <a:ext cx="460212" cy="2640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sz="1600" i="1" dirty="0"/>
              <a:t>γ</a:t>
            </a:r>
            <a:endParaRPr lang="en-US" sz="16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B7753E-8C1A-4257-B8B3-36E90E0249C2}"/>
              </a:ext>
            </a:extLst>
          </p:cNvPr>
          <p:cNvSpPr txBox="1"/>
          <p:nvPr/>
        </p:nvSpPr>
        <p:spPr bwMode="gray">
          <a:xfrm>
            <a:off x="2717111" y="2332430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4B26BB-1E0D-4C8A-8022-AFE7FF047423}"/>
              </a:ext>
            </a:extLst>
          </p:cNvPr>
          <p:cNvSpPr txBox="1"/>
          <p:nvPr/>
        </p:nvSpPr>
        <p:spPr bwMode="gray">
          <a:xfrm>
            <a:off x="4432293" y="2276888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30C071-C5D2-4C15-ACEA-8DD76A02D753}"/>
              </a:ext>
            </a:extLst>
          </p:cNvPr>
          <p:cNvCxnSpPr>
            <a:cxnSpLocks/>
            <a:stCxn id="10" idx="2"/>
            <a:endCxn id="33" idx="0"/>
          </p:cNvCxnSpPr>
          <p:nvPr/>
        </p:nvCxnSpPr>
        <p:spPr bwMode="gray">
          <a:xfrm>
            <a:off x="4464621" y="2046290"/>
            <a:ext cx="176067" cy="23059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6EA4D5-E6E3-47DF-85FB-6B6256D1F0B3}"/>
              </a:ext>
            </a:extLst>
          </p:cNvPr>
          <p:cNvCxnSpPr>
            <a:cxnSpLocks/>
            <a:stCxn id="9" idx="2"/>
            <a:endCxn id="32" idx="0"/>
          </p:cNvCxnSpPr>
          <p:nvPr/>
        </p:nvCxnSpPr>
        <p:spPr bwMode="gray">
          <a:xfrm>
            <a:off x="2669819" y="2045495"/>
            <a:ext cx="255687" cy="28693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241531-2D7C-43F5-BDEC-53BFC9C04274}"/>
              </a:ext>
            </a:extLst>
          </p:cNvPr>
          <p:cNvSpPr txBox="1"/>
          <p:nvPr/>
        </p:nvSpPr>
        <p:spPr bwMode="gray">
          <a:xfrm>
            <a:off x="931865" y="2309236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3A81858-DDB5-4CA9-83A4-68B6750439BD}"/>
              </a:ext>
            </a:extLst>
          </p:cNvPr>
          <p:cNvCxnSpPr>
            <a:cxnSpLocks/>
            <a:endCxn id="43" idx="0"/>
          </p:cNvCxnSpPr>
          <p:nvPr/>
        </p:nvCxnSpPr>
        <p:spPr bwMode="gray">
          <a:xfrm>
            <a:off x="921185" y="2045495"/>
            <a:ext cx="219075" cy="2637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233794-6778-4BEA-AB6F-E10C3E5CC1FA}"/>
              </a:ext>
            </a:extLst>
          </p:cNvPr>
          <p:cNvSpPr txBox="1"/>
          <p:nvPr/>
        </p:nvSpPr>
        <p:spPr bwMode="gray">
          <a:xfrm>
            <a:off x="61578" y="923194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*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2281DC9-6FD6-4754-A4C7-C9AB2C6244D3}"/>
              </a:ext>
            </a:extLst>
          </p:cNvPr>
          <p:cNvCxnSpPr>
            <a:cxnSpLocks/>
          </p:cNvCxnSpPr>
          <p:nvPr/>
        </p:nvCxnSpPr>
        <p:spPr bwMode="gray">
          <a:xfrm>
            <a:off x="368831" y="945793"/>
            <a:ext cx="219075" cy="2637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49AE066-B597-4022-9603-F5EFD62A5E2B}"/>
              </a:ext>
            </a:extLst>
          </p:cNvPr>
          <p:cNvSpPr txBox="1"/>
          <p:nvPr/>
        </p:nvSpPr>
        <p:spPr bwMode="gray">
          <a:xfrm>
            <a:off x="184506" y="2740900"/>
            <a:ext cx="2234844" cy="18078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* birth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 mortality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 infection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sz="1800" i="1" dirty="0"/>
              <a:t>γ</a:t>
            </a:r>
            <a:r>
              <a:rPr lang="en-US" i="1" dirty="0"/>
              <a:t> recovery rate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reinfection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92C73C-95B4-4CDA-9A30-D4679CEF9372}"/>
                  </a:ext>
                </a:extLst>
              </p:cNvPr>
              <p:cNvSpPr txBox="1"/>
              <p:nvPr/>
            </p:nvSpPr>
            <p:spPr bwMode="gray">
              <a:xfrm>
                <a:off x="128193" y="4665729"/>
                <a:ext cx="3083307" cy="182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chemeClr val="accent6">
                        <a:lumMod val="10000"/>
                      </a:schemeClr>
                    </a:solidFill>
                  </a:rPr>
                  <a:t>Rates of Change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0070C0"/>
                    </a:solidFill>
                  </a:rPr>
                  <a:t>Susceptible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𝑆𝐼</m:t>
                    </m:r>
                  </m:oMath>
                </a14:m>
                <a:endParaRPr lang="en-US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FF6600"/>
                    </a:solidFill>
                  </a:rPr>
                  <a:t>Infected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𝑆𝐼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FF6600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00B050"/>
                    </a:solidFill>
                  </a:rPr>
                  <a:t>Recovered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92C73C-95B4-4CDA-9A30-D4679CEF9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8193" y="4665729"/>
                <a:ext cx="3083307" cy="1821076"/>
              </a:xfrm>
              <a:prstGeom prst="rect">
                <a:avLst/>
              </a:prstGeom>
              <a:blipFill>
                <a:blip r:embed="rId5"/>
                <a:stretch>
                  <a:fillRect l="-1581" t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05885F1F-CCF0-48B9-A2FC-EE66183E34F4}"/>
              </a:ext>
            </a:extLst>
          </p:cNvPr>
          <p:cNvGrpSpPr/>
          <p:nvPr/>
        </p:nvGrpSpPr>
        <p:grpSpPr>
          <a:xfrm>
            <a:off x="3035865" y="2951624"/>
            <a:ext cx="4820017" cy="3762375"/>
            <a:chOff x="3153983" y="3045098"/>
            <a:chExt cx="4820017" cy="376237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BA90804-E5F8-4A98-8DC0-C2EDB183DEC2}"/>
                </a:ext>
              </a:extLst>
            </p:cNvPr>
            <p:cNvGrpSpPr/>
            <p:nvPr/>
          </p:nvGrpSpPr>
          <p:grpSpPr>
            <a:xfrm>
              <a:off x="3211500" y="3045098"/>
              <a:ext cx="4762500" cy="3762375"/>
              <a:chOff x="3211500" y="3045098"/>
              <a:chExt cx="4762500" cy="3762375"/>
            </a:xfrm>
          </p:grpSpPr>
          <p:pic>
            <p:nvPicPr>
              <p:cNvPr id="49" name="Picture 48" descr="Chart&#10;&#10;Description automatically generated">
                <a:extLst>
                  <a:ext uri="{FF2B5EF4-FFF2-40B4-BE49-F238E27FC236}">
                    <a16:creationId xmlns:a16="http://schemas.microsoft.com/office/drawing/2014/main" id="{1741C177-4166-4ED4-9EBC-771D2B307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1500" y="3045098"/>
                <a:ext cx="4762500" cy="37623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E199E75-2825-4D07-A405-8DDE1928AD30}"/>
                  </a:ext>
                </a:extLst>
              </p:cNvPr>
              <p:cNvSpPr txBox="1"/>
              <p:nvPr/>
            </p:nvSpPr>
            <p:spPr bwMode="gray">
              <a:xfrm>
                <a:off x="6096000" y="3098958"/>
                <a:ext cx="214559" cy="819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S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rgbClr val="FF6600"/>
                    </a:solidFill>
                  </a:rPr>
                  <a:t>I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rgbClr val="00B050"/>
                    </a:solidFill>
                  </a:rPr>
                  <a:t>R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13BFF09-DC35-484B-A5C9-59AF073A0954}"/>
                </a:ext>
              </a:extLst>
            </p:cNvPr>
            <p:cNvSpPr txBox="1"/>
            <p:nvPr/>
          </p:nvSpPr>
          <p:spPr bwMode="gray">
            <a:xfrm>
              <a:off x="3153983" y="6188869"/>
              <a:ext cx="143396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/>
                <a:t>[Wikipedia 2020] 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1D0146-7B76-40FE-A92D-B9785CB59DAF}"/>
              </a:ext>
            </a:extLst>
          </p:cNvPr>
          <p:cNvGrpSpPr/>
          <p:nvPr/>
        </p:nvGrpSpPr>
        <p:grpSpPr>
          <a:xfrm>
            <a:off x="8669301" y="3861200"/>
            <a:ext cx="3306340" cy="2385549"/>
            <a:chOff x="8542098" y="3780368"/>
            <a:chExt cx="3306340" cy="2385549"/>
          </a:xfrm>
        </p:grpSpPr>
        <p:graphicFrame>
          <p:nvGraphicFramePr>
            <p:cNvPr id="65" name="Object 64">
              <a:extLst>
                <a:ext uri="{FF2B5EF4-FFF2-40B4-BE49-F238E27FC236}">
                  <a16:creationId xmlns:a16="http://schemas.microsoft.com/office/drawing/2014/main" id="{B38AD5B2-7771-4484-9502-07EBD831A81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331483"/>
                </p:ext>
              </p:extLst>
            </p:nvPr>
          </p:nvGraphicFramePr>
          <p:xfrm>
            <a:off x="10488384" y="3780368"/>
            <a:ext cx="1360054" cy="23855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7" imgW="2671920" imgH="4686480" progId="Paint.Picture">
                    <p:embed/>
                  </p:oleObj>
                </mc:Choice>
                <mc:Fallback>
                  <p:oleObj name="Bitmap Image" r:id="rId7" imgW="2671920" imgH="468648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0488384" y="3780368"/>
                          <a:ext cx="1360054" cy="23855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F47CBBD-78E3-4EAD-908B-C4D01E25569A}"/>
                </a:ext>
              </a:extLst>
            </p:cNvPr>
            <p:cNvSpPr txBox="1"/>
            <p:nvPr/>
          </p:nvSpPr>
          <p:spPr bwMode="gray">
            <a:xfrm>
              <a:off x="8542098" y="3788365"/>
              <a:ext cx="16517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en-US" sz="1200" dirty="0" err="1"/>
                <a:t>Eisensberg</a:t>
              </a:r>
              <a:r>
                <a:rPr lang="en-US" sz="1200" dirty="0"/>
                <a:t> 2020] 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B6B4CBBA-F5FC-48CC-A505-CAB273DB0B75}"/>
              </a:ext>
            </a:extLst>
          </p:cNvPr>
          <p:cNvSpPr txBox="1"/>
          <p:nvPr/>
        </p:nvSpPr>
        <p:spPr bwMode="gray">
          <a:xfrm>
            <a:off x="5408184" y="2645079"/>
            <a:ext cx="665562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u="sng" dirty="0"/>
              <a:t>[Stevens 2020]</a:t>
            </a:r>
            <a:r>
              <a:rPr lang="en-US" sz="1200" dirty="0"/>
              <a:t>: </a:t>
            </a:r>
            <a:r>
              <a:rPr lang="en-US" sz="1200" dirty="0">
                <a:hlinkClick r:id="rId9"/>
              </a:rPr>
              <a:t>https://twitter.com/Harry_Stevens/status/1238940084994523136</a:t>
            </a:r>
            <a:r>
              <a:rPr lang="en-US" sz="1200" dirty="0"/>
              <a:t> </a:t>
            </a:r>
          </a:p>
        </p:txBody>
      </p:sp>
      <p:pic>
        <p:nvPicPr>
          <p:cNvPr id="81" name="Picture 80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040BDF-D3A1-455A-8B80-6E1A8C1C24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158" y="858179"/>
            <a:ext cx="2731649" cy="182008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D7EB01B-D3C8-4D3A-A47E-E6E5AA3033E8}"/>
              </a:ext>
            </a:extLst>
          </p:cNvPr>
          <p:cNvGrpSpPr/>
          <p:nvPr/>
        </p:nvGrpSpPr>
        <p:grpSpPr>
          <a:xfrm>
            <a:off x="5106822" y="927731"/>
            <a:ext cx="4196356" cy="1617427"/>
            <a:chOff x="5228731" y="927290"/>
            <a:chExt cx="4196356" cy="1617427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C9C1E07-8476-485C-8BC9-8B9CF25E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28731" y="927290"/>
              <a:ext cx="4157225" cy="1617427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0CC6CB8-D441-4F0C-A734-9BED42F7EC46}"/>
                </a:ext>
              </a:extLst>
            </p:cNvPr>
            <p:cNvSpPr txBox="1"/>
            <p:nvPr/>
          </p:nvSpPr>
          <p:spPr bwMode="gray">
            <a:xfrm>
              <a:off x="8126416" y="1039170"/>
              <a:ext cx="12986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/>
                <a:t>[</a:t>
              </a:r>
              <a:r>
                <a:rPr lang="en-US" sz="1100" dirty="0" err="1"/>
                <a:t>Bertozzi</a:t>
              </a:r>
              <a:r>
                <a:rPr lang="en-US" sz="1100" dirty="0"/>
                <a:t> 2020]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>
            <a:extLst>
              <a:ext uri="{FF2B5EF4-FFF2-40B4-BE49-F238E27FC236}">
                <a16:creationId xmlns:a16="http://schemas.microsoft.com/office/drawing/2014/main" id="{0D176C39-F0B9-4249-AF95-9A84DA78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69" y="4133575"/>
            <a:ext cx="4799098" cy="2242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83572-1D5B-4AFF-A752-45BD61A3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SEIZ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DFA34-9FF1-457B-A7CB-E195A7A5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82A885-704B-4E4C-A418-2AD56D70952C}"/>
              </a:ext>
            </a:extLst>
          </p:cNvPr>
          <p:cNvSpPr/>
          <p:nvPr/>
        </p:nvSpPr>
        <p:spPr bwMode="gray">
          <a:xfrm>
            <a:off x="484643" y="2446162"/>
            <a:ext cx="121450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Susceptible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A5AF84-1007-46BB-8F88-B513AD234E63}"/>
              </a:ext>
            </a:extLst>
          </p:cNvPr>
          <p:cNvSpPr/>
          <p:nvPr/>
        </p:nvSpPr>
        <p:spPr bwMode="gray">
          <a:xfrm>
            <a:off x="4238663" y="1523733"/>
            <a:ext cx="1159054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Infected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C608DC-626D-40AA-B761-32A3532CC399}"/>
              </a:ext>
            </a:extLst>
          </p:cNvPr>
          <p:cNvSpPr/>
          <p:nvPr/>
        </p:nvSpPr>
        <p:spPr bwMode="gray">
          <a:xfrm>
            <a:off x="4230147" y="2907238"/>
            <a:ext cx="1176086" cy="6781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Exposed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BBC373-6562-4026-A96C-68312EA5372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 bwMode="gray">
          <a:xfrm flipV="1">
            <a:off x="1699149" y="1933308"/>
            <a:ext cx="2539514" cy="92242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4A71C7-3B16-4BA6-A44F-20CC14EF4557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 bwMode="gray">
          <a:xfrm flipV="1">
            <a:off x="4818190" y="2342883"/>
            <a:ext cx="0" cy="56435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D39848-C466-41E8-BD7A-FCD594886E7C}"/>
              </a:ext>
            </a:extLst>
          </p:cNvPr>
          <p:cNvSpPr txBox="1"/>
          <p:nvPr/>
        </p:nvSpPr>
        <p:spPr bwMode="gray">
          <a:xfrm>
            <a:off x="4693293" y="1065792"/>
            <a:ext cx="1218123" cy="317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alpha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6134C-25B8-4E41-8DCD-7FEBBEBA2726}"/>
              </a:ext>
            </a:extLst>
          </p:cNvPr>
          <p:cNvSpPr txBox="1"/>
          <p:nvPr/>
        </p:nvSpPr>
        <p:spPr bwMode="gray">
          <a:xfrm>
            <a:off x="2113031" y="2329210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9EBD30-1D21-4D6F-9A2A-A229C70CE2C2}"/>
                  </a:ext>
                </a:extLst>
              </p:cNvPr>
              <p:cNvSpPr txBox="1"/>
              <p:nvPr/>
            </p:nvSpPr>
            <p:spPr bwMode="gray">
              <a:xfrm>
                <a:off x="5629779" y="1904522"/>
                <a:ext cx="460212" cy="264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9EBD30-1D21-4D6F-9A2A-A229C70C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29779" y="1904522"/>
                <a:ext cx="460212" cy="264007"/>
              </a:xfrm>
              <a:prstGeom prst="rect">
                <a:avLst/>
              </a:prstGeom>
              <a:blipFill>
                <a:blip r:embed="rId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E986C-3422-465B-8459-4B68081858DB}"/>
                  </a:ext>
                </a:extLst>
              </p:cNvPr>
              <p:cNvSpPr txBox="1"/>
              <p:nvPr/>
            </p:nvSpPr>
            <p:spPr bwMode="gray">
              <a:xfrm>
                <a:off x="4863569" y="2419168"/>
                <a:ext cx="416790" cy="294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E986C-3422-465B-8459-4B6808185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63569" y="2419168"/>
                <a:ext cx="416790" cy="294745"/>
              </a:xfrm>
              <a:prstGeom prst="rect">
                <a:avLst/>
              </a:prstGeom>
              <a:blipFill>
                <a:blip r:embed="rId5"/>
                <a:stretch>
                  <a:fillRect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4C2C38-097B-4DF3-8E3F-9E728014EED8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 bwMode="gray">
          <a:xfrm>
            <a:off x="1699149" y="2855737"/>
            <a:ext cx="2496764" cy="170368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165A69-4974-4083-A68E-2EE73C1ECF2C}"/>
                  </a:ext>
                </a:extLst>
              </p:cNvPr>
              <p:cNvSpPr txBox="1"/>
              <p:nvPr/>
            </p:nvSpPr>
            <p:spPr bwMode="gray">
              <a:xfrm>
                <a:off x="3447633" y="3584145"/>
                <a:ext cx="699494" cy="327732"/>
              </a:xfrm>
              <a:prstGeom prst="rect">
                <a:avLst/>
              </a:prstGeom>
              <a:solidFill>
                <a:srgbClr val="FDC0D2">
                  <a:alpha val="30196"/>
                </a:srgbClr>
              </a:solidFill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 algn="ctr"/>
                <a:r>
                  <a:rPr lang="en-US" dirty="0"/>
                  <a:t>1-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165A69-4974-4083-A68E-2EE73C1EC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47633" y="3584145"/>
                <a:ext cx="699494" cy="327732"/>
              </a:xfrm>
              <a:prstGeom prst="rect">
                <a:avLst/>
              </a:prstGeom>
              <a:blipFill>
                <a:blip r:embed="rId6"/>
                <a:stretch>
                  <a:fillRect l="-3509" t="-24074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A32D91-E6B3-4EC3-90E8-95F0A9086B76}"/>
              </a:ext>
            </a:extLst>
          </p:cNvPr>
          <p:cNvCxnSpPr>
            <a:cxnSpLocks/>
            <a:stCxn id="118" idx="3"/>
          </p:cNvCxnSpPr>
          <p:nvPr/>
        </p:nvCxnSpPr>
        <p:spPr bwMode="gray">
          <a:xfrm>
            <a:off x="1646893" y="1959785"/>
            <a:ext cx="399300" cy="383486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67146FB-734A-41D1-980B-AFB4DA3E5139}"/>
              </a:ext>
            </a:extLst>
          </p:cNvPr>
          <p:cNvSpPr txBox="1"/>
          <p:nvPr/>
        </p:nvSpPr>
        <p:spPr bwMode="gray">
          <a:xfrm>
            <a:off x="2871617" y="329909"/>
            <a:ext cx="6053426" cy="4095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i="1" dirty="0"/>
              <a:t>S susceptible, E exposed, I infection rate, Z skeptics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C9B770-CA95-4291-924C-7A8160BC0915}"/>
              </a:ext>
            </a:extLst>
          </p:cNvPr>
          <p:cNvSpPr/>
          <p:nvPr/>
        </p:nvSpPr>
        <p:spPr bwMode="gray">
          <a:xfrm>
            <a:off x="4195913" y="4149844"/>
            <a:ext cx="117608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Skeptic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7A3F8E1D-6EBA-40E7-A975-DBF1EB38E0CF}"/>
              </a:ext>
            </a:extLst>
          </p:cNvPr>
          <p:cNvCxnSpPr>
            <a:cxnSpLocks/>
            <a:endCxn id="86" idx="0"/>
          </p:cNvCxnSpPr>
          <p:nvPr/>
        </p:nvCxnSpPr>
        <p:spPr bwMode="gray">
          <a:xfrm>
            <a:off x="2858203" y="2419168"/>
            <a:ext cx="1739700" cy="409575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8C598BE-06C5-48BF-8356-C438BA4459B1}"/>
              </a:ext>
            </a:extLst>
          </p:cNvPr>
          <p:cNvCxnSpPr>
            <a:cxnSpLocks/>
            <a:stCxn id="7" idx="3"/>
            <a:endCxn id="6" idx="3"/>
          </p:cNvCxnSpPr>
          <p:nvPr/>
        </p:nvCxnSpPr>
        <p:spPr bwMode="gray">
          <a:xfrm flipH="1" flipV="1">
            <a:off x="5397717" y="1933308"/>
            <a:ext cx="8516" cy="1312985"/>
          </a:xfrm>
          <a:prstGeom prst="curvedConnector3">
            <a:avLst>
              <a:gd name="adj1" fmla="val -514502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CFBCCC0-AC2E-4979-9088-F76BD3ED9A8B}"/>
              </a:ext>
            </a:extLst>
          </p:cNvPr>
          <p:cNvCxnSpPr>
            <a:cxnSpLocks/>
            <a:endCxn id="88" idx="2"/>
          </p:cNvCxnSpPr>
          <p:nvPr/>
        </p:nvCxnSpPr>
        <p:spPr bwMode="gray">
          <a:xfrm flipV="1">
            <a:off x="3367571" y="3676785"/>
            <a:ext cx="1230332" cy="309938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833ABE1-3855-430E-8428-F4807AEC8964}"/>
              </a:ext>
            </a:extLst>
          </p:cNvPr>
          <p:cNvSpPr/>
          <p:nvPr/>
        </p:nvSpPr>
        <p:spPr bwMode="gray">
          <a:xfrm>
            <a:off x="4494974" y="2828743"/>
            <a:ext cx="205857" cy="457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A96744F-DAD5-4BD8-A8FA-5E2F5AA22B84}"/>
              </a:ext>
            </a:extLst>
          </p:cNvPr>
          <p:cNvSpPr/>
          <p:nvPr/>
        </p:nvSpPr>
        <p:spPr bwMode="gray">
          <a:xfrm>
            <a:off x="4494974" y="3631066"/>
            <a:ext cx="205857" cy="457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51EC385-465D-4692-9385-462592C01FA0}"/>
              </a:ext>
            </a:extLst>
          </p:cNvPr>
          <p:cNvSpPr txBox="1"/>
          <p:nvPr/>
        </p:nvSpPr>
        <p:spPr bwMode="gray">
          <a:xfrm>
            <a:off x="3588985" y="1788710"/>
            <a:ext cx="416790" cy="294745"/>
          </a:xfrm>
          <a:prstGeom prst="rect">
            <a:avLst/>
          </a:prstGeom>
          <a:solidFill>
            <a:srgbClr val="FDC0D2">
              <a:alpha val="30196"/>
            </a:srgbClr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886DC24-30A2-4824-BE82-32E9689AE9BE}"/>
              </a:ext>
            </a:extLst>
          </p:cNvPr>
          <p:cNvSpPr txBox="1"/>
          <p:nvPr/>
        </p:nvSpPr>
        <p:spPr bwMode="gray">
          <a:xfrm>
            <a:off x="3518771" y="2472913"/>
            <a:ext cx="557218" cy="320956"/>
          </a:xfrm>
          <a:prstGeom prst="rect">
            <a:avLst/>
          </a:prstGeom>
          <a:solidFill>
            <a:srgbClr val="FDC0D2">
              <a:alpha val="30196"/>
            </a:srgbClr>
          </a:solidFill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lvl1pPr>
          </a:lstStyle>
          <a:p>
            <a:pPr algn="ctr"/>
            <a:r>
              <a:rPr lang="en-US" dirty="0"/>
              <a:t>1-p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112C3F2-4900-44C7-8324-9269EDAEF85D}"/>
              </a:ext>
            </a:extLst>
          </p:cNvPr>
          <p:cNvSpPr txBox="1"/>
          <p:nvPr/>
        </p:nvSpPr>
        <p:spPr bwMode="gray">
          <a:xfrm>
            <a:off x="2138406" y="3437975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80C707-CA7B-4764-96F5-BCCD81D52A5B}"/>
                  </a:ext>
                </a:extLst>
              </p:cNvPr>
              <p:cNvSpPr txBox="1"/>
              <p:nvPr/>
            </p:nvSpPr>
            <p:spPr bwMode="gray">
              <a:xfrm>
                <a:off x="1991858" y="1041747"/>
                <a:ext cx="22468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Probability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given contact with adopters</a:t>
                </a:r>
                <a:endParaRPr lang="en-US" sz="16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80C707-CA7B-4764-96F5-BCCD81D5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91858" y="1041747"/>
                <a:ext cx="2246805" cy="830997"/>
              </a:xfrm>
              <a:prstGeom prst="rect">
                <a:avLst/>
              </a:prstGeom>
              <a:blipFill>
                <a:blip r:embed="rId7"/>
                <a:stretch>
                  <a:fillRect l="-1630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72D99D9-2D7B-4416-BCAD-B5ACBBD202C2}"/>
                  </a:ext>
                </a:extLst>
              </p:cNvPr>
              <p:cNvSpPr txBox="1"/>
              <p:nvPr/>
            </p:nvSpPr>
            <p:spPr bwMode="gray">
              <a:xfrm>
                <a:off x="5619938" y="3042437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72D99D9-2D7B-4416-BCAD-B5ACBBD20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9938" y="3042437"/>
                <a:ext cx="1109994" cy="830997"/>
              </a:xfrm>
              <a:prstGeom prst="rect">
                <a:avLst/>
              </a:prstGeom>
              <a:blipFill>
                <a:blip r:embed="rId8"/>
                <a:stretch>
                  <a:fillRect l="-329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29EEBB-1822-4003-A9F1-C701405A4E97}"/>
                  </a:ext>
                </a:extLst>
              </p:cNvPr>
              <p:cNvSpPr txBox="1"/>
              <p:nvPr/>
            </p:nvSpPr>
            <p:spPr bwMode="gray">
              <a:xfrm>
                <a:off x="536899" y="1544286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29EEBB-1822-4003-A9F1-C701405A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6899" y="1544286"/>
                <a:ext cx="1109994" cy="830997"/>
              </a:xfrm>
              <a:prstGeom prst="rect">
                <a:avLst/>
              </a:prstGeom>
              <a:blipFill>
                <a:blip r:embed="rId9"/>
                <a:stretch>
                  <a:fillRect l="-2747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B47191-0CCB-4EDC-AF6C-A4AB2BB40395}"/>
                  </a:ext>
                </a:extLst>
              </p:cNvPr>
              <p:cNvSpPr txBox="1"/>
              <p:nvPr/>
            </p:nvSpPr>
            <p:spPr bwMode="gray">
              <a:xfrm>
                <a:off x="500006" y="3313641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B47191-0CCB-4EDC-AF6C-A4AB2BB40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006" y="3313641"/>
                <a:ext cx="1109994" cy="830997"/>
              </a:xfrm>
              <a:prstGeom prst="rect">
                <a:avLst/>
              </a:prstGeom>
              <a:blipFill>
                <a:blip r:embed="rId10"/>
                <a:stretch>
                  <a:fillRect l="-274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6E77FB-78B8-4C9F-A9EF-72B883E0CA70}"/>
                  </a:ext>
                </a:extLst>
              </p:cNvPr>
              <p:cNvSpPr txBox="1"/>
              <p:nvPr/>
            </p:nvSpPr>
            <p:spPr bwMode="gray">
              <a:xfrm>
                <a:off x="3535299" y="4405193"/>
                <a:ext cx="524162" cy="386008"/>
              </a:xfrm>
              <a:prstGeom prst="rect">
                <a:avLst/>
              </a:prstGeom>
              <a:solidFill>
                <a:srgbClr val="FDC0D2">
                  <a:alpha val="30196"/>
                </a:srgbClr>
              </a:solidFill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6E77FB-78B8-4C9F-A9EF-72B883E0C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35299" y="4405193"/>
                <a:ext cx="524162" cy="3860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E7D78D1-7DC1-4AEF-93B2-EAEC1AAF3CBB}"/>
                  </a:ext>
                </a:extLst>
              </p:cNvPr>
              <p:cNvSpPr txBox="1"/>
              <p:nvPr/>
            </p:nvSpPr>
            <p:spPr bwMode="gray">
              <a:xfrm>
                <a:off x="980769" y="4313126"/>
                <a:ext cx="22468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Probability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given contact with skeptics</a:t>
                </a:r>
                <a:endParaRPr lang="en-US" sz="16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E7D78D1-7DC1-4AEF-93B2-EAEC1AAF3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80769" y="4313126"/>
                <a:ext cx="2246805" cy="830997"/>
              </a:xfrm>
              <a:prstGeom prst="rect">
                <a:avLst/>
              </a:prstGeom>
              <a:blipFill>
                <a:blip r:embed="rId12"/>
                <a:stretch>
                  <a:fillRect l="-1630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44DFAD7A-17C2-4A22-B441-9E666F04BE1E}"/>
              </a:ext>
            </a:extLst>
          </p:cNvPr>
          <p:cNvCxnSpPr>
            <a:cxnSpLocks/>
          </p:cNvCxnSpPr>
          <p:nvPr/>
        </p:nvCxnSpPr>
        <p:spPr bwMode="gray">
          <a:xfrm rot="10800000">
            <a:off x="5302354" y="2578188"/>
            <a:ext cx="609062" cy="448613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D0BC5D7-6223-4013-A0D4-BD14E753BA4F}"/>
              </a:ext>
            </a:extLst>
          </p:cNvPr>
          <p:cNvCxnSpPr>
            <a:cxnSpLocks/>
          </p:cNvCxnSpPr>
          <p:nvPr/>
        </p:nvCxnSpPr>
        <p:spPr bwMode="gray">
          <a:xfrm flipV="1">
            <a:off x="3195364" y="4638018"/>
            <a:ext cx="323407" cy="8814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6A0E982-F65C-4586-8C77-E4B636FD48FE}"/>
              </a:ext>
            </a:extLst>
          </p:cNvPr>
          <p:cNvCxnSpPr>
            <a:cxnSpLocks/>
            <a:stCxn id="116" idx="2"/>
            <a:endCxn id="112" idx="1"/>
          </p:cNvCxnSpPr>
          <p:nvPr/>
        </p:nvCxnSpPr>
        <p:spPr bwMode="gray">
          <a:xfrm>
            <a:off x="3115261" y="1872744"/>
            <a:ext cx="473724" cy="63339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5721100-2DFE-4243-9195-D1F94594A9DF}"/>
              </a:ext>
            </a:extLst>
          </p:cNvPr>
          <p:cNvCxnSpPr>
            <a:cxnSpLocks/>
            <a:stCxn id="120" idx="3"/>
            <a:endCxn id="114" idx="1"/>
          </p:cNvCxnSpPr>
          <p:nvPr/>
        </p:nvCxnSpPr>
        <p:spPr bwMode="gray">
          <a:xfrm flipV="1">
            <a:off x="1610000" y="3585348"/>
            <a:ext cx="528406" cy="143792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F38347F4-04C9-4295-996C-F56393B779AB}"/>
              </a:ext>
            </a:extLst>
          </p:cNvPr>
          <p:cNvSpPr txBox="1"/>
          <p:nvPr/>
        </p:nvSpPr>
        <p:spPr bwMode="gray">
          <a:xfrm>
            <a:off x="9445288" y="4266488"/>
            <a:ext cx="2095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 </a:t>
            </a:r>
            <a:r>
              <a:rPr lang="en-US" sz="1400" i="1" dirty="0">
                <a:latin typeface="+mj-lt"/>
              </a:rPr>
              <a:t>N = </a:t>
            </a:r>
            <a:r>
              <a:rPr lang="en-US" sz="1400" dirty="0">
                <a:latin typeface="+mj-lt"/>
              </a:rPr>
              <a:t>population size</a:t>
            </a:r>
            <a:endParaRPr lang="en-US" sz="1400" dirty="0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712BFD5-292E-4828-8297-9BBF36536A9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 bwMode="gray">
          <a:xfrm>
            <a:off x="1699149" y="2855737"/>
            <a:ext cx="2530998" cy="39055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9" name="Picture 168">
            <a:extLst>
              <a:ext uri="{FF2B5EF4-FFF2-40B4-BE49-F238E27FC236}">
                <a16:creationId xmlns:a16="http://schemas.microsoft.com/office/drawing/2014/main" id="{1D373815-0B45-4AC4-A1D4-DCF89A71B5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1053" y="810304"/>
            <a:ext cx="4364699" cy="3325747"/>
          </a:xfrm>
          <a:prstGeom prst="rect">
            <a:avLst/>
          </a:prstGeom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56B4D225-0218-4E27-8877-D33CA4354082}"/>
              </a:ext>
            </a:extLst>
          </p:cNvPr>
          <p:cNvSpPr/>
          <p:nvPr/>
        </p:nvSpPr>
        <p:spPr bwMode="gray">
          <a:xfrm>
            <a:off x="6654303" y="3124200"/>
            <a:ext cx="4118198" cy="859697"/>
          </a:xfrm>
          <a:prstGeom prst="rect">
            <a:avLst/>
          </a:prstGeom>
          <a:solidFill>
            <a:srgbClr val="B1063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BAFD6661-2DE3-4F79-9AAA-26BDAE3FB1DF}"/>
              </a:ext>
            </a:extLst>
          </p:cNvPr>
          <p:cNvCxnSpPr>
            <a:cxnSpLocks/>
            <a:stCxn id="13" idx="3"/>
          </p:cNvCxnSpPr>
          <p:nvPr/>
        </p:nvCxnSpPr>
        <p:spPr bwMode="gray">
          <a:xfrm flipV="1">
            <a:off x="6089991" y="1864882"/>
            <a:ext cx="449578" cy="171644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569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D8C68-351C-4118-8503-C6EB2D37F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44AB7-E490-438E-846E-F13CB5BC9F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2053383"/>
              </a:xfrm>
            </p:spPr>
            <p:txBody>
              <a:bodyPr/>
              <a:lstStyle/>
              <a:p>
                <a:r>
                  <a:rPr lang="en-US" b="1" dirty="0"/>
                  <a:t>SIS</a:t>
                </a:r>
                <a:r>
                  <a:rPr lang="en-US" dirty="0"/>
                  <a:t>: Susceptible, Infections, Susceptible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44AB7-E490-438E-846E-F13CB5BC9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2053383"/>
              </a:xfrm>
              <a:blipFill>
                <a:blip r:embed="rId2"/>
                <a:stretch>
                  <a:fillRect l="-1275" t="-2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659A0-2CBB-40A1-984B-5D80BFFBB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4F311-58B2-44CD-8784-D01A010D7A02}"/>
              </a:ext>
            </a:extLst>
          </p:cNvPr>
          <p:cNvSpPr txBox="1"/>
          <p:nvPr/>
        </p:nvSpPr>
        <p:spPr bwMode="gray">
          <a:xfrm>
            <a:off x="2823753" y="1686019"/>
            <a:ext cx="2156849" cy="373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Virus death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42FBE5-EC2F-4958-897F-1D74C69C5863}"/>
              </a:ext>
            </a:extLst>
          </p:cNvPr>
          <p:cNvSpPr txBox="1"/>
          <p:nvPr/>
        </p:nvSpPr>
        <p:spPr bwMode="gray">
          <a:xfrm>
            <a:off x="2808005" y="2386245"/>
            <a:ext cx="2156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Virus birth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20FD37-E231-4C83-BBCE-8180507F8EAC}"/>
              </a:ext>
            </a:extLst>
          </p:cNvPr>
          <p:cNvSpPr txBox="1"/>
          <p:nvPr/>
        </p:nvSpPr>
        <p:spPr bwMode="gray">
          <a:xfrm>
            <a:off x="7154735" y="2303166"/>
            <a:ext cx="35360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Largest eigenvalue of adjacency matrix A of the Graph. This alone captures the properties of the graph.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409972-8864-478A-9CA7-91DDAC6A358E}"/>
              </a:ext>
            </a:extLst>
          </p:cNvPr>
          <p:cNvSpPr txBox="1"/>
          <p:nvPr/>
        </p:nvSpPr>
        <p:spPr bwMode="gray">
          <a:xfrm>
            <a:off x="-4265" y="6248542"/>
            <a:ext cx="10117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See chapter 16 of Newman, M., (2016) Networks, second edition</a:t>
            </a:r>
          </a:p>
          <a:p>
            <a:r>
              <a:rPr lang="en-US" sz="1200" dirty="0"/>
              <a:t>Gomes, M. F., y </a:t>
            </a:r>
            <a:r>
              <a:rPr lang="en-US" sz="1200" dirty="0" err="1"/>
              <a:t>Piontti</a:t>
            </a:r>
            <a:r>
              <a:rPr lang="en-US" sz="1200" dirty="0"/>
              <a:t>, A. P., Rossi, L., Chao, D., </a:t>
            </a:r>
            <a:r>
              <a:rPr lang="en-US" sz="1200" dirty="0" err="1"/>
              <a:t>Longini</a:t>
            </a:r>
            <a:r>
              <a:rPr lang="en-US" sz="1200" dirty="0"/>
              <a:t>, I., Halloran, M. E., &amp; </a:t>
            </a:r>
            <a:r>
              <a:rPr lang="en-US" sz="1200" dirty="0" err="1"/>
              <a:t>Vespignani</a:t>
            </a:r>
            <a:r>
              <a:rPr lang="en-US" sz="1200" dirty="0"/>
              <a:t>, A. (2014). Assessing the international spreading risk associated with the 2014 West African Ebola outbreak. </a:t>
            </a:r>
            <a:r>
              <a:rPr lang="en-US" sz="1200" i="1" dirty="0" err="1"/>
              <a:t>PLoS</a:t>
            </a:r>
            <a:r>
              <a:rPr lang="en-US" sz="1200" i="1" dirty="0"/>
              <a:t> currents</a:t>
            </a:r>
            <a:r>
              <a:rPr lang="en-US" sz="1200" dirty="0"/>
              <a:t>, </a:t>
            </a:r>
            <a:r>
              <a:rPr lang="en-US" sz="1200" i="1" dirty="0"/>
              <a:t>6</a:t>
            </a:r>
            <a:r>
              <a:rPr lang="en-US" sz="12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9CC3D-55C2-4107-98D2-C93FED0AE7AE}"/>
              </a:ext>
            </a:extLst>
          </p:cNvPr>
          <p:cNvSpPr txBox="1"/>
          <p:nvPr/>
        </p:nvSpPr>
        <p:spPr bwMode="gray">
          <a:xfrm>
            <a:off x="5832195" y="1076936"/>
            <a:ext cx="35360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Epidemic threshold (we have not pandemic)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4C5499B-F4EB-4623-9B90-6D38CD6D3E48}"/>
              </a:ext>
            </a:extLst>
          </p:cNvPr>
          <p:cNvCxnSpPr>
            <a:cxnSpLocks/>
            <a:stCxn id="19" idx="1"/>
            <a:endCxn id="7" idx="3"/>
          </p:cNvCxnSpPr>
          <p:nvPr/>
        </p:nvCxnSpPr>
        <p:spPr bwMode="gray">
          <a:xfrm rot="10800000">
            <a:off x="4980602" y="1872779"/>
            <a:ext cx="488706" cy="93379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5AF5F-D4D0-4A4E-BA8C-6C28B2668819}"/>
              </a:ext>
            </a:extLst>
          </p:cNvPr>
          <p:cNvSpPr/>
          <p:nvPr/>
        </p:nvSpPr>
        <p:spPr bwMode="gray">
          <a:xfrm>
            <a:off x="5469308" y="1872778"/>
            <a:ext cx="51275" cy="186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0789D0E-1B28-40A5-9907-85EC0C8D973D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 bwMode="gray">
          <a:xfrm rot="10800000" flipV="1">
            <a:off x="4964855" y="2396545"/>
            <a:ext cx="530091" cy="174366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A384409-55E9-4EA2-8053-E9ECFF8028F1}"/>
              </a:ext>
            </a:extLst>
          </p:cNvPr>
          <p:cNvSpPr/>
          <p:nvPr/>
        </p:nvSpPr>
        <p:spPr bwMode="gray">
          <a:xfrm>
            <a:off x="5494945" y="2303166"/>
            <a:ext cx="51275" cy="186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5095591-CFE4-4329-AD0F-0E5D34FCADF4}"/>
              </a:ext>
            </a:extLst>
          </p:cNvPr>
          <p:cNvCxnSpPr>
            <a:cxnSpLocks/>
            <a:stCxn id="26" idx="1"/>
            <a:endCxn id="15" idx="1"/>
          </p:cNvCxnSpPr>
          <p:nvPr/>
        </p:nvCxnSpPr>
        <p:spPr bwMode="gray">
          <a:xfrm rot="16200000" flipV="1">
            <a:off x="5663422" y="1568876"/>
            <a:ext cx="608021" cy="270473"/>
          </a:xfrm>
          <a:prstGeom prst="bentConnector4">
            <a:avLst>
              <a:gd name="adj1" fmla="val 55803"/>
              <a:gd name="adj2" fmla="val 184519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D433766-445A-4699-A43B-A5CEFA9B4F70}"/>
              </a:ext>
            </a:extLst>
          </p:cNvPr>
          <p:cNvSpPr/>
          <p:nvPr/>
        </p:nvSpPr>
        <p:spPr bwMode="gray">
          <a:xfrm rot="5400000">
            <a:off x="6077030" y="1940381"/>
            <a:ext cx="51275" cy="186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24479D3-68F9-472F-9C13-CC69C8BE86BE}"/>
              </a:ext>
            </a:extLst>
          </p:cNvPr>
          <p:cNvCxnSpPr>
            <a:cxnSpLocks/>
            <a:stCxn id="33" idx="1"/>
            <a:endCxn id="12" idx="0"/>
          </p:cNvCxnSpPr>
          <p:nvPr/>
        </p:nvCxnSpPr>
        <p:spPr bwMode="gray">
          <a:xfrm flipV="1">
            <a:off x="6933728" y="2303166"/>
            <a:ext cx="1989034" cy="26947"/>
          </a:xfrm>
          <a:prstGeom prst="bentConnector4">
            <a:avLst>
              <a:gd name="adj1" fmla="val 5556"/>
              <a:gd name="adj2" fmla="val 119486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1722A78-16BE-453B-B7EA-93C1D66DD295}"/>
              </a:ext>
            </a:extLst>
          </p:cNvPr>
          <p:cNvSpPr/>
          <p:nvPr/>
        </p:nvSpPr>
        <p:spPr bwMode="gray">
          <a:xfrm rot="10800000">
            <a:off x="6882453" y="2236734"/>
            <a:ext cx="51275" cy="186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356F9E-42B7-4A72-AE23-52ADD5D0DAA3}"/>
              </a:ext>
            </a:extLst>
          </p:cNvPr>
          <p:cNvSpPr txBox="1"/>
          <p:nvPr/>
        </p:nvSpPr>
        <p:spPr bwMode="gray">
          <a:xfrm>
            <a:off x="478368" y="3705504"/>
            <a:ext cx="11246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SEIHFR: S</a:t>
            </a:r>
            <a:r>
              <a:rPr lang="en-US" dirty="0"/>
              <a:t>=Susceptible, </a:t>
            </a:r>
            <a:r>
              <a:rPr lang="en-US" b="1" dirty="0"/>
              <a:t>E</a:t>
            </a:r>
            <a:r>
              <a:rPr lang="en-US" dirty="0"/>
              <a:t>=Exposed individuals, </a:t>
            </a:r>
            <a:r>
              <a:rPr lang="en-US" b="1" dirty="0"/>
              <a:t>I</a:t>
            </a:r>
            <a:r>
              <a:rPr lang="en-US" dirty="0"/>
              <a:t>=Infections cases in the community, </a:t>
            </a:r>
            <a:r>
              <a:rPr lang="en-US" b="1" dirty="0"/>
              <a:t>H</a:t>
            </a:r>
            <a:r>
              <a:rPr lang="en-US" dirty="0"/>
              <a:t>=Hospitalized cases, </a:t>
            </a:r>
            <a:r>
              <a:rPr lang="en-US" b="1" dirty="0"/>
              <a:t>F</a:t>
            </a:r>
            <a:r>
              <a:rPr lang="en-US" dirty="0"/>
              <a:t>=dead but not yet buried, </a:t>
            </a:r>
            <a:r>
              <a:rPr lang="en-US" b="1" dirty="0"/>
              <a:t>R</a:t>
            </a:r>
            <a:r>
              <a:rPr lang="en-US" dirty="0"/>
              <a:t>=individual no longer transmitting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C2C575E-0250-4DAB-8EBA-DC05025D40F6}"/>
              </a:ext>
            </a:extLst>
          </p:cNvPr>
          <p:cNvSpPr/>
          <p:nvPr/>
        </p:nvSpPr>
        <p:spPr bwMode="gray">
          <a:xfrm>
            <a:off x="284443" y="4483727"/>
            <a:ext cx="1214506" cy="47620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Susceptible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8AAB7CD-03D5-43D5-98D6-227971227067}"/>
              </a:ext>
            </a:extLst>
          </p:cNvPr>
          <p:cNvSpPr/>
          <p:nvPr/>
        </p:nvSpPr>
        <p:spPr bwMode="gray">
          <a:xfrm>
            <a:off x="2107383" y="4483727"/>
            <a:ext cx="1159054" cy="47620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Exposed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B5892F8-3DF4-49EE-AB0C-217D8E7EF724}"/>
              </a:ext>
            </a:extLst>
          </p:cNvPr>
          <p:cNvSpPr/>
          <p:nvPr/>
        </p:nvSpPr>
        <p:spPr bwMode="gray">
          <a:xfrm>
            <a:off x="3893669" y="4484522"/>
            <a:ext cx="1176086" cy="47620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Infectious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90DBF99-0432-4E56-B404-4D1665EE083A}"/>
              </a:ext>
            </a:extLst>
          </p:cNvPr>
          <p:cNvSpPr/>
          <p:nvPr/>
        </p:nvSpPr>
        <p:spPr bwMode="gray">
          <a:xfrm>
            <a:off x="5627018" y="4483727"/>
            <a:ext cx="1306710" cy="47620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Hospitalized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C4406E5-3C29-4A7A-ADF3-6856596F3B83}"/>
              </a:ext>
            </a:extLst>
          </p:cNvPr>
          <p:cNvSpPr/>
          <p:nvPr/>
        </p:nvSpPr>
        <p:spPr bwMode="gray">
          <a:xfrm>
            <a:off x="5627018" y="5163557"/>
            <a:ext cx="1306710" cy="47620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Dead not buried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DEA905C-A335-4850-BC16-7C658F641C5B}"/>
              </a:ext>
            </a:extLst>
          </p:cNvPr>
          <p:cNvSpPr/>
          <p:nvPr/>
        </p:nvSpPr>
        <p:spPr bwMode="gray">
          <a:xfrm>
            <a:off x="5627018" y="5857396"/>
            <a:ext cx="1306710" cy="47620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Recovered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B380CA5-5CF5-4EA3-8421-EAA7362160B4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 bwMode="gray">
          <a:xfrm>
            <a:off x="6280373" y="4959935"/>
            <a:ext cx="0" cy="20362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A4D375-BB7F-45F9-86A1-B93945EEAC95}"/>
              </a:ext>
            </a:extLst>
          </p:cNvPr>
          <p:cNvCxnSpPr>
            <a:cxnSpLocks/>
            <a:stCxn id="45" idx="0"/>
            <a:endCxn id="44" idx="2"/>
          </p:cNvCxnSpPr>
          <p:nvPr/>
        </p:nvCxnSpPr>
        <p:spPr bwMode="gray">
          <a:xfrm flipV="1">
            <a:off x="6280373" y="5639765"/>
            <a:ext cx="0" cy="21763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9099B72-F062-4E39-BAB1-F65AF0E34B18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 bwMode="gray">
          <a:xfrm flipV="1">
            <a:off x="5069755" y="4721831"/>
            <a:ext cx="557263" cy="79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CF7F20-D83A-463D-A74A-59029D21C260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 bwMode="gray">
          <a:xfrm>
            <a:off x="3266437" y="4721831"/>
            <a:ext cx="627232" cy="79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1639E2-9B6E-481D-8779-5DF3DFBF4AD1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 bwMode="gray">
          <a:xfrm>
            <a:off x="1498949" y="4721831"/>
            <a:ext cx="60843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A87C809A-3A6F-4B2A-BE12-47B1A35A6A16}"/>
              </a:ext>
            </a:extLst>
          </p:cNvPr>
          <p:cNvCxnSpPr>
            <a:stCxn id="42" idx="2"/>
            <a:endCxn id="44" idx="1"/>
          </p:cNvCxnSpPr>
          <p:nvPr/>
        </p:nvCxnSpPr>
        <p:spPr bwMode="gray">
          <a:xfrm rot="16200000" flipH="1">
            <a:off x="4833900" y="4608542"/>
            <a:ext cx="440931" cy="1145306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3752983D-8D9D-4A18-9015-ED04DE0E52AB}"/>
              </a:ext>
            </a:extLst>
          </p:cNvPr>
          <p:cNvCxnSpPr>
            <a:cxnSpLocks/>
            <a:stCxn id="42" idx="2"/>
            <a:endCxn id="45" idx="1"/>
          </p:cNvCxnSpPr>
          <p:nvPr/>
        </p:nvCxnSpPr>
        <p:spPr bwMode="gray">
          <a:xfrm rot="16200000" flipH="1">
            <a:off x="4486980" y="4955462"/>
            <a:ext cx="1134770" cy="1145306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FA19B552-B097-48FC-BACC-8761805B8E76}"/>
              </a:ext>
            </a:extLst>
          </p:cNvPr>
          <p:cNvCxnSpPr>
            <a:cxnSpLocks/>
            <a:stCxn id="43" idx="3"/>
            <a:endCxn id="45" idx="3"/>
          </p:cNvCxnSpPr>
          <p:nvPr/>
        </p:nvCxnSpPr>
        <p:spPr bwMode="gray">
          <a:xfrm>
            <a:off x="6933728" y="4721831"/>
            <a:ext cx="12700" cy="1373669"/>
          </a:xfrm>
          <a:prstGeom prst="bentConnector3">
            <a:avLst>
              <a:gd name="adj1" fmla="val 180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292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E772E-1D4D-4548-A159-C99FA505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Cascades in Power Grids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C65E8-7721-4596-AA4A-4047909EB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5939062"/>
          </a:xfrm>
        </p:spPr>
        <p:txBody>
          <a:bodyPr/>
          <a:lstStyle/>
          <a:p>
            <a:r>
              <a:rPr lang="en-US" dirty="0"/>
              <a:t>The topology of the network may not be the main factor in predicting failure cascades in power grids because these networks are affected by complex dynamical phenomena [Kinney-etal-2005][Newman 2016]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Metrics to measure network reliability/resilience to attacks [Pagani &amp; Aiello 2013]: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Connectivity loss, Efficiency, Loss of load probability,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Influence on largest component size and path length,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Robustness through mean degree, motifs, and patch size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Sensitivity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Flow availability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 overload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7AC8F-9F43-4157-AC9D-969A72BC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89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55D0A1BA-D819-46DB-A507-E42FCCFF8398}"/>
              </a:ext>
            </a:extLst>
          </p:cNvPr>
          <p:cNvSpPr/>
          <p:nvPr/>
        </p:nvSpPr>
        <p:spPr bwMode="gray">
          <a:xfrm>
            <a:off x="9638536" y="5087391"/>
            <a:ext cx="2307271" cy="13830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0BB85-B256-4BAC-BE74-E393C8C93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6" y="177700"/>
            <a:ext cx="10203680" cy="483960"/>
          </a:xfrm>
        </p:spPr>
        <p:txBody>
          <a:bodyPr/>
          <a:lstStyle/>
          <a:p>
            <a:r>
              <a:rPr lang="en-US" sz="2200" dirty="0"/>
              <a:t>Cascade Failures in Electrical Communication Networks (ECN) </a:t>
            </a:r>
            <a:r>
              <a:rPr lang="en-US" sz="1600" dirty="0"/>
              <a:t>[wang 2019]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055EA-E243-4624-BD9B-8CF7EE62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60" y="1061613"/>
            <a:ext cx="3783374" cy="655564"/>
          </a:xfrm>
        </p:spPr>
        <p:txBody>
          <a:bodyPr/>
          <a:lstStyle/>
          <a:p>
            <a:r>
              <a:rPr lang="en-US" dirty="0"/>
              <a:t>ECN= smart grid to </a:t>
            </a:r>
            <a:r>
              <a:rPr lang="en-US" u="sng" dirty="0"/>
              <a:t>monitor</a:t>
            </a:r>
            <a:r>
              <a:rPr lang="en-US" dirty="0"/>
              <a:t> and </a:t>
            </a:r>
            <a:r>
              <a:rPr lang="en-US" u="sng" dirty="0"/>
              <a:t>control</a:t>
            </a:r>
            <a:r>
              <a:rPr lang="en-US" dirty="0"/>
              <a:t> electrical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DBFC8-AD85-42C7-B1D2-C7F646C1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822E3-99FA-481B-90B2-83AF41A18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611" y="1088315"/>
            <a:ext cx="4145822" cy="3523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79E9F1-166C-43CA-9791-F7754B3EE4AB}"/>
              </a:ext>
            </a:extLst>
          </p:cNvPr>
          <p:cNvSpPr txBox="1"/>
          <p:nvPr/>
        </p:nvSpPr>
        <p:spPr bwMode="gray">
          <a:xfrm>
            <a:off x="94222" y="6549903"/>
            <a:ext cx="11206825" cy="2607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Wang et al. (2019), Cascading Failures Analysis Considering Extreme Virus Propagation of Cyber-Physical Systems in Smart Grids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F5A91-F4BB-4207-B964-A779A2CFF469}"/>
              </a:ext>
            </a:extLst>
          </p:cNvPr>
          <p:cNvSpPr txBox="1"/>
          <p:nvPr/>
        </p:nvSpPr>
        <p:spPr bwMode="gray">
          <a:xfrm>
            <a:off x="3605015" y="773590"/>
            <a:ext cx="5377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interdependent</a:t>
            </a:r>
            <a:r>
              <a:rPr lang="en-US" b="1" dirty="0"/>
              <a:t> fault propagation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3391B-F6FC-4BA1-A8D9-F354EDF20549}"/>
              </a:ext>
            </a:extLst>
          </p:cNvPr>
          <p:cNvSpPr txBox="1"/>
          <p:nvPr/>
        </p:nvSpPr>
        <p:spPr bwMode="gray">
          <a:xfrm>
            <a:off x="8225566" y="1432122"/>
            <a:ext cx="33403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Virus infection propagates causing a failure cascades leading to energy blackouts.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EFBAD-596F-4A7D-B588-B5D62EC1E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12" y="1845667"/>
            <a:ext cx="3520445" cy="34850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0D0827-DDA1-44D2-B7A1-C96444FED4F3}"/>
              </a:ext>
            </a:extLst>
          </p:cNvPr>
          <p:cNvSpPr txBox="1"/>
          <p:nvPr/>
        </p:nvSpPr>
        <p:spPr bwMode="gray">
          <a:xfrm>
            <a:off x="246185" y="5270112"/>
            <a:ext cx="43827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frequency 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 Px and Generation Pw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Redistribute Power Unbalance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Power Flow Algorithm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6A494E-4607-4DF1-9ED4-1726D14F7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672" y="4985634"/>
            <a:ext cx="1007002" cy="5701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288A21-BE74-40F5-8AC5-2795E13BF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673" y="4520700"/>
            <a:ext cx="1530936" cy="11082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715095-ABA8-43C7-A7FA-004786CDF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697" y="5848442"/>
            <a:ext cx="1676400" cy="6711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E2CCEB4-E848-465F-8B06-F31451608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5896" y="6030898"/>
            <a:ext cx="2333625" cy="503369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716712-DC2F-4614-AA78-DD2D4BA380A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 bwMode="gray">
          <a:xfrm flipV="1">
            <a:off x="5938674" y="5074848"/>
            <a:ext cx="652999" cy="19586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1598E4-64A4-4314-88CC-538B43F7F4C2}"/>
              </a:ext>
            </a:extLst>
          </p:cNvPr>
          <p:cNvCxnSpPr>
            <a:cxnSpLocks/>
          </p:cNvCxnSpPr>
          <p:nvPr/>
        </p:nvCxnSpPr>
        <p:spPr bwMode="gray">
          <a:xfrm>
            <a:off x="7583153" y="5794069"/>
            <a:ext cx="0" cy="21957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865981F-5789-48B8-95A3-9BE7BA1F4554}"/>
              </a:ext>
            </a:extLst>
          </p:cNvPr>
          <p:cNvCxnSpPr>
            <a:cxnSpLocks/>
            <a:stCxn id="33" idx="1"/>
            <a:endCxn id="26" idx="3"/>
          </p:cNvCxnSpPr>
          <p:nvPr/>
        </p:nvCxnSpPr>
        <p:spPr bwMode="gray">
          <a:xfrm flipH="1" flipV="1">
            <a:off x="6082097" y="6184022"/>
            <a:ext cx="423799" cy="9856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7DE0EDBE-0620-403A-B537-399EECDCEE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3801" y="2657959"/>
            <a:ext cx="2984441" cy="141248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23681EA-50A0-4BC0-A29A-2EC3F7918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733" y="4236660"/>
            <a:ext cx="2049178" cy="4936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421F79-B04B-4E49-87F0-CB02153AF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2055" y="5626514"/>
            <a:ext cx="1971675" cy="7683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A5DE3E4-8737-491F-A3C4-2FF2867806E9}"/>
              </a:ext>
            </a:extLst>
          </p:cNvPr>
          <p:cNvSpPr txBox="1"/>
          <p:nvPr/>
        </p:nvSpPr>
        <p:spPr bwMode="gray">
          <a:xfrm>
            <a:off x="9822055" y="5144765"/>
            <a:ext cx="1977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</a:rPr>
              <a:t>overloaded operational time at each branch </a:t>
            </a:r>
            <a:r>
              <a:rPr lang="en-US" sz="1400" i="1" dirty="0" err="1">
                <a:effectLst/>
                <a:latin typeface="Times New Roman" panose="02020603050405020304" pitchFamily="18" charset="0"/>
              </a:rPr>
              <a:t>Bj</a:t>
            </a:r>
            <a:endParaRPr lang="en-US" sz="1400" i="1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1D0FF32-7D05-4462-93A0-4EEF2A1F86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9854" y="4562970"/>
            <a:ext cx="2106662" cy="513820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824143C-D91A-4DC0-BCEE-69C8D94C0F20}"/>
              </a:ext>
            </a:extLst>
          </p:cNvPr>
          <p:cNvCxnSpPr>
            <a:cxnSpLocks/>
            <a:stCxn id="63" idx="3"/>
          </p:cNvCxnSpPr>
          <p:nvPr/>
        </p:nvCxnSpPr>
        <p:spPr bwMode="gray">
          <a:xfrm>
            <a:off x="11509060" y="3429000"/>
            <a:ext cx="304435" cy="1149422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F4D562E-A202-4618-8140-B0D546FE04D1}"/>
              </a:ext>
            </a:extLst>
          </p:cNvPr>
          <p:cNvCxnSpPr>
            <a:cxnSpLocks/>
            <a:stCxn id="61" idx="1"/>
            <a:endCxn id="53" idx="1"/>
          </p:cNvCxnSpPr>
          <p:nvPr/>
        </p:nvCxnSpPr>
        <p:spPr bwMode="gray">
          <a:xfrm rot="10800000" flipH="1" flipV="1">
            <a:off x="8274245" y="2878688"/>
            <a:ext cx="31487" cy="1604819"/>
          </a:xfrm>
          <a:prstGeom prst="bentConnector3">
            <a:avLst>
              <a:gd name="adj1" fmla="val -726014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CDFF89D-A466-4473-9DE5-7FBF41EF4743}"/>
              </a:ext>
            </a:extLst>
          </p:cNvPr>
          <p:cNvSpPr/>
          <p:nvPr/>
        </p:nvSpPr>
        <p:spPr bwMode="gray">
          <a:xfrm>
            <a:off x="8274246" y="2723024"/>
            <a:ext cx="76872" cy="311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78D172-BE45-4243-9D86-C0AE2EFF5095}"/>
              </a:ext>
            </a:extLst>
          </p:cNvPr>
          <p:cNvSpPr/>
          <p:nvPr/>
        </p:nvSpPr>
        <p:spPr bwMode="gray">
          <a:xfrm>
            <a:off x="11432188" y="3273335"/>
            <a:ext cx="76872" cy="311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A3CE9C7-C4C7-415E-8FC7-F637D52FF032}"/>
              </a:ext>
            </a:extLst>
          </p:cNvPr>
          <p:cNvSpPr txBox="1"/>
          <p:nvPr/>
        </p:nvSpPr>
        <p:spPr bwMode="gray">
          <a:xfrm>
            <a:off x="8375600" y="4029985"/>
            <a:ext cx="33403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SIR expressed in  vertex degree </a:t>
            </a:r>
          </a:p>
        </p:txBody>
      </p:sp>
    </p:spTree>
    <p:extLst>
      <p:ext uri="{BB962C8B-B14F-4D97-AF65-F5344CB8AC3E}">
        <p14:creationId xmlns:p14="http://schemas.microsoft.com/office/powerpoint/2010/main" val="199503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9" grpId="0"/>
      <p:bldP spid="11" grpId="0"/>
      <p:bldP spid="19" grpId="0"/>
      <p:bldP spid="31" grpId="0"/>
      <p:bldP spid="61" grpId="0" animBg="1"/>
      <p:bldP spid="63" grpId="0" animBg="1"/>
      <p:bldP spid="6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147371A0-124A-4A7B-B7EB-34CD7BBE1BD2}"/>
              </a:ext>
            </a:extLst>
          </p:cNvPr>
          <p:cNvSpPr/>
          <p:nvPr/>
        </p:nvSpPr>
        <p:spPr bwMode="gray">
          <a:xfrm>
            <a:off x="8496023" y="5650956"/>
            <a:ext cx="3695977" cy="768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69C90-0190-425C-8554-1261E856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6" y="1095665"/>
            <a:ext cx="4543761" cy="5368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9B971-AC4D-4C8B-8FC5-23D142F5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Dynamic Power Flow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5C563-DA1B-41C8-9D44-14328B4C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29</a:t>
            </a:fld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A80F3ED-E9B2-406E-A55D-C17E657BA153}"/>
              </a:ext>
            </a:extLst>
          </p:cNvPr>
          <p:cNvGrpSpPr/>
          <p:nvPr/>
        </p:nvGrpSpPr>
        <p:grpSpPr>
          <a:xfrm>
            <a:off x="3967251" y="907518"/>
            <a:ext cx="4949644" cy="1070584"/>
            <a:chOff x="3967251" y="907518"/>
            <a:chExt cx="4949644" cy="107058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62AD76A-BDB6-42CC-87FC-6B75CA875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8955" y="907518"/>
              <a:ext cx="4347940" cy="999937"/>
            </a:xfrm>
            <a:prstGeom prst="rect">
              <a:avLst/>
            </a:prstGeom>
          </p:spPr>
        </p:pic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7C81C517-AF85-4270-ADC7-C4C43AE4FDD6}"/>
                </a:ext>
              </a:extLst>
            </p:cNvPr>
            <p:cNvCxnSpPr>
              <a:cxnSpLocks/>
              <a:stCxn id="30" idx="3"/>
              <a:endCxn id="18" idx="1"/>
            </p:cNvCxnSpPr>
            <p:nvPr/>
          </p:nvCxnSpPr>
          <p:spPr bwMode="gray">
            <a:xfrm flipV="1">
              <a:off x="4044123" y="1407487"/>
              <a:ext cx="524832" cy="41495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7B0BEB-0377-4586-85CA-D3E149A5411D}"/>
                </a:ext>
              </a:extLst>
            </p:cNvPr>
            <p:cNvSpPr/>
            <p:nvPr/>
          </p:nvSpPr>
          <p:spPr bwMode="gray">
            <a:xfrm>
              <a:off x="3967251" y="1666773"/>
              <a:ext cx="76872" cy="311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81AFE8-6B4B-4482-B55A-9B7C90F20A97}"/>
                </a:ext>
              </a:extLst>
            </p:cNvPr>
            <p:cNvCxnSpPr/>
            <p:nvPr/>
          </p:nvCxnSpPr>
          <p:spPr bwMode="gray">
            <a:xfrm>
              <a:off x="8559929" y="1666773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9C57C9C-32A4-45EC-B22F-06720B8F42B4}"/>
              </a:ext>
            </a:extLst>
          </p:cNvPr>
          <p:cNvGrpSpPr/>
          <p:nvPr/>
        </p:nvGrpSpPr>
        <p:grpSpPr>
          <a:xfrm>
            <a:off x="4136511" y="1883347"/>
            <a:ext cx="7720609" cy="2031870"/>
            <a:chOff x="4199196" y="1978102"/>
            <a:chExt cx="7720609" cy="203187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C5AB4EF-866E-41A9-87B1-9CE2BDA37B86}"/>
                </a:ext>
              </a:extLst>
            </p:cNvPr>
            <p:cNvGrpSpPr/>
            <p:nvPr/>
          </p:nvGrpSpPr>
          <p:grpSpPr>
            <a:xfrm>
              <a:off x="4199196" y="1978102"/>
              <a:ext cx="7720609" cy="2031870"/>
              <a:chOff x="4199196" y="1978102"/>
              <a:chExt cx="7720609" cy="203187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A11C8A0-8BAA-4D1E-A877-2ED5F2BF97CE}"/>
                  </a:ext>
                </a:extLst>
              </p:cNvPr>
              <p:cNvSpPr/>
              <p:nvPr/>
            </p:nvSpPr>
            <p:spPr bwMode="gray">
              <a:xfrm>
                <a:off x="6775938" y="1978102"/>
                <a:ext cx="5143867" cy="203187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748C5F7-0A2B-48DB-989C-5D43615D4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4003" y="2935717"/>
                <a:ext cx="4962525" cy="9906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A2CA327-80D1-4375-AB8F-93A17D19C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2941" y="2067588"/>
                <a:ext cx="4949300" cy="904875"/>
              </a:xfrm>
              <a:prstGeom prst="rect">
                <a:avLst/>
              </a:prstGeom>
            </p:spPr>
          </p:pic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69401944-352C-4E0B-B92E-324BBCA24359}"/>
                  </a:ext>
                </a:extLst>
              </p:cNvPr>
              <p:cNvCxnSpPr>
                <a:cxnSpLocks/>
                <a:stCxn id="33" idx="3"/>
                <a:endCxn id="28" idx="1"/>
              </p:cNvCxnSpPr>
              <p:nvPr/>
            </p:nvCxnSpPr>
            <p:spPr bwMode="gray">
              <a:xfrm>
                <a:off x="4276068" y="2994037"/>
                <a:ext cx="2499870" cy="127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DC96E3B-B1EA-4CAF-99B7-095D6EAD2E2A}"/>
                  </a:ext>
                </a:extLst>
              </p:cNvPr>
              <p:cNvSpPr/>
              <p:nvPr/>
            </p:nvSpPr>
            <p:spPr bwMode="gray">
              <a:xfrm>
                <a:off x="4199196" y="2838372"/>
                <a:ext cx="76872" cy="3113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FFA003E-8540-47A8-92C2-D6CE54FCCF3F}"/>
                </a:ext>
              </a:extLst>
            </p:cNvPr>
            <p:cNvCxnSpPr/>
            <p:nvPr/>
          </p:nvCxnSpPr>
          <p:spPr bwMode="gray">
            <a:xfrm>
              <a:off x="11460512" y="2924736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9557B4-F38F-4886-A939-B432892C0A6F}"/>
                </a:ext>
              </a:extLst>
            </p:cNvPr>
            <p:cNvCxnSpPr/>
            <p:nvPr/>
          </p:nvCxnSpPr>
          <p:spPr bwMode="gray">
            <a:xfrm>
              <a:off x="11459957" y="3845474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E36F582-DA67-45A4-8209-544206B166E9}"/>
              </a:ext>
            </a:extLst>
          </p:cNvPr>
          <p:cNvGrpSpPr/>
          <p:nvPr/>
        </p:nvGrpSpPr>
        <p:grpSpPr>
          <a:xfrm>
            <a:off x="4467266" y="3594650"/>
            <a:ext cx="6327709" cy="1898141"/>
            <a:chOff x="4467822" y="3708299"/>
            <a:chExt cx="6327709" cy="189814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A250137-4319-42C6-A824-BDA1A9D6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85381" y="4006240"/>
              <a:ext cx="5010150" cy="1600200"/>
            </a:xfrm>
            <a:prstGeom prst="rect">
              <a:avLst/>
            </a:prstGeom>
          </p:spPr>
        </p:pic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035D64BB-FBD9-40D6-B185-18FA4A5C5E58}"/>
                </a:ext>
              </a:extLst>
            </p:cNvPr>
            <p:cNvCxnSpPr>
              <a:cxnSpLocks/>
              <a:stCxn id="36" idx="3"/>
              <a:endCxn id="20" idx="1"/>
            </p:cNvCxnSpPr>
            <p:nvPr/>
          </p:nvCxnSpPr>
          <p:spPr bwMode="gray">
            <a:xfrm>
              <a:off x="4544694" y="3863964"/>
              <a:ext cx="1240687" cy="9423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77DB1D-FEB0-4D8F-9197-80BA037F81E4}"/>
                </a:ext>
              </a:extLst>
            </p:cNvPr>
            <p:cNvSpPr/>
            <p:nvPr/>
          </p:nvSpPr>
          <p:spPr bwMode="gray">
            <a:xfrm>
              <a:off x="4467822" y="3708299"/>
              <a:ext cx="76872" cy="311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D03EBC-DA02-4F2F-AA5E-4B380263C368}"/>
                </a:ext>
              </a:extLst>
            </p:cNvPr>
            <p:cNvCxnSpPr/>
            <p:nvPr/>
          </p:nvCxnSpPr>
          <p:spPr bwMode="gray">
            <a:xfrm>
              <a:off x="10356913" y="5455199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1F35F74-B214-476B-BDDE-20FF94739229}"/>
              </a:ext>
            </a:extLst>
          </p:cNvPr>
          <p:cNvSpPr/>
          <p:nvPr/>
        </p:nvSpPr>
        <p:spPr bwMode="gray">
          <a:xfrm>
            <a:off x="4506259" y="5531024"/>
            <a:ext cx="4123674" cy="1146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01C9F4-7F09-4258-8BCD-9A63730C55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3141" y="5600070"/>
            <a:ext cx="3990975" cy="1028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1D5F5FF-2299-4C15-A144-9E8BB65D211B}"/>
              </a:ext>
            </a:extLst>
          </p:cNvPr>
          <p:cNvCxnSpPr>
            <a:cxnSpLocks/>
            <a:stCxn id="39" idx="3"/>
            <a:endCxn id="27" idx="1"/>
          </p:cNvCxnSpPr>
          <p:nvPr/>
        </p:nvCxnSpPr>
        <p:spPr bwMode="gray">
          <a:xfrm>
            <a:off x="4136511" y="5987331"/>
            <a:ext cx="369748" cy="117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05509AF-58F0-4A24-AA3F-D0028DB64AEB}"/>
              </a:ext>
            </a:extLst>
          </p:cNvPr>
          <p:cNvSpPr/>
          <p:nvPr/>
        </p:nvSpPr>
        <p:spPr bwMode="gray">
          <a:xfrm>
            <a:off x="4059639" y="5831666"/>
            <a:ext cx="76872" cy="311329"/>
          </a:xfrm>
          <a:prstGeom prst="rect">
            <a:avLst/>
          </a:prstGeom>
          <a:solidFill>
            <a:srgbClr val="B106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53BBF1-62AC-4ED0-A27D-B5EA5D2296B3}"/>
              </a:ext>
            </a:extLst>
          </p:cNvPr>
          <p:cNvCxnSpPr/>
          <p:nvPr/>
        </p:nvCxnSpPr>
        <p:spPr bwMode="gray">
          <a:xfrm>
            <a:off x="8217150" y="6486805"/>
            <a:ext cx="356966" cy="0"/>
          </a:xfrm>
          <a:prstGeom prst="lin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58A549B-6D37-4F40-9FE6-DCB66E7FB0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9933" y="5726790"/>
            <a:ext cx="3514725" cy="6381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B60E53E-8B32-4B73-A99D-008A49055D47}"/>
              </a:ext>
            </a:extLst>
          </p:cNvPr>
          <p:cNvCxnSpPr>
            <a:cxnSpLocks/>
          </p:cNvCxnSpPr>
          <p:nvPr/>
        </p:nvCxnSpPr>
        <p:spPr bwMode="gray">
          <a:xfrm>
            <a:off x="668688" y="1614962"/>
            <a:ext cx="3298563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D59D6F7-1DFC-4AC9-8E0F-DD76D239FC2C}"/>
              </a:ext>
            </a:extLst>
          </p:cNvPr>
          <p:cNvSpPr txBox="1"/>
          <p:nvPr/>
        </p:nvSpPr>
        <p:spPr bwMode="gray">
          <a:xfrm>
            <a:off x="94223" y="6549904"/>
            <a:ext cx="2439427" cy="244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Wang et al. (2019)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BED595B-F29A-4E25-A6D7-CE633EE15730}"/>
              </a:ext>
            </a:extLst>
          </p:cNvPr>
          <p:cNvCxnSpPr>
            <a:cxnSpLocks/>
          </p:cNvCxnSpPr>
          <p:nvPr/>
        </p:nvCxnSpPr>
        <p:spPr bwMode="gray">
          <a:xfrm>
            <a:off x="11787692" y="6206129"/>
            <a:ext cx="356966" cy="0"/>
          </a:xfrm>
          <a:prstGeom prst="lin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7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B6202-0E2A-46D6-B2AA-7255DD41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96090-D852-4D01-B828-3010491EF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44" y="926230"/>
            <a:ext cx="11711508" cy="574612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/>
              <a:t>Network Cascades Phenomena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Decision-Based Models (Technology adoption)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Probabilistic Models (Contagion)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dirty="0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/>
              <a:t>Outbreak detection and intervention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Minimize time to detection and 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Minimize the number of affected nodes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Maximize the number of detected outbreaks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Outlook (next semester) 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Machine Learning-based Feedback-Control of Dynamical Network Systems</a:t>
            </a:r>
          </a:p>
          <a:p>
            <a:pPr marL="937188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Identifiability, Observability, Stability, Sensitivity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Methods for Highly Scalable Network Systems</a:t>
            </a:r>
          </a:p>
          <a:p>
            <a:pPr marL="937188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Scalability, Sparsity, Reliability</a:t>
            </a:r>
          </a:p>
          <a:p>
            <a:pPr marL="698494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Quantum Programming with Applications to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FA166-8A26-4896-976C-D8A73803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8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Outbreak Detection</a:t>
            </a:r>
          </a:p>
        </p:txBody>
      </p:sp>
    </p:spTree>
    <p:extLst>
      <p:ext uri="{BB962C8B-B14F-4D97-AF65-F5344CB8AC3E}">
        <p14:creationId xmlns:p14="http://schemas.microsoft.com/office/powerpoint/2010/main" val="769858379"/>
      </p:ext>
    </p:extLst>
  </p:cSld>
  <p:clrMapOvr>
    <a:masterClrMapping/>
  </p:clrMapOvr>
  <p:transition spd="slow"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E129AD-6F97-46A6-95AC-7FFACAA53143}"/>
              </a:ext>
            </a:extLst>
          </p:cNvPr>
          <p:cNvSpPr/>
          <p:nvPr/>
        </p:nvSpPr>
        <p:spPr bwMode="gray">
          <a:xfrm>
            <a:off x="272933" y="832950"/>
            <a:ext cx="4962832" cy="2209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C70F05-B7C5-4C30-BD22-C7006DDCE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>
            <a:normAutofit/>
          </a:bodyPr>
          <a:lstStyle/>
          <a:p>
            <a:r>
              <a:rPr lang="en-US" dirty="0"/>
              <a:t>The Phenomenon of Diminishing Returns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FED28-B99C-4C3C-A27A-935E0713E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33" y="3515066"/>
            <a:ext cx="11678823" cy="289976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Diminishing returns means that adding the same sensor to superset of A would provide an equal or lower marginal gain than adding to set 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i.e., “the more I know the less I gain from acquiring more items to the set”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The marginal gain can be: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Cost/loss (of picking a combination of items)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Probability (of contagion or protection)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Utility (of matching services and clients)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CBD13-8C7C-4642-90D6-E1482731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8B66E-30A1-4B06-97CD-1C5A1CE0B7A9}"/>
              </a:ext>
            </a:extLst>
          </p:cNvPr>
          <p:cNvSpPr txBox="1"/>
          <p:nvPr/>
        </p:nvSpPr>
        <p:spPr bwMode="gray">
          <a:xfrm>
            <a:off x="265280" y="2549130"/>
            <a:ext cx="1678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Adding s’ to </a:t>
            </a:r>
          </a:p>
          <a:p>
            <a:r>
              <a:rPr lang="en-US" sz="1400" dirty="0">
                <a:latin typeface="+mj-lt"/>
              </a:rPr>
              <a:t>set A = {s1, s2}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A237E-9232-49DB-8DBE-A3388583EBC2}"/>
              </a:ext>
            </a:extLst>
          </p:cNvPr>
          <p:cNvSpPr txBox="1"/>
          <p:nvPr/>
        </p:nvSpPr>
        <p:spPr bwMode="gray">
          <a:xfrm>
            <a:off x="2962865" y="2565107"/>
            <a:ext cx="2272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Adding s’ to </a:t>
            </a:r>
          </a:p>
          <a:p>
            <a:r>
              <a:rPr lang="en-US" sz="1400" dirty="0">
                <a:latin typeface="+mj-lt"/>
              </a:rPr>
              <a:t>set B = {s1, s2,s3,s4} 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7CBEDF-B398-4760-AB64-5AFE292E9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043" y="996203"/>
            <a:ext cx="1977225" cy="1598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BFC5EE-3A53-4F6A-B347-E5E84193B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167" y="1088640"/>
            <a:ext cx="3076575" cy="2143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92020E-0FDE-4828-A6EF-82576EFED88D}"/>
              </a:ext>
            </a:extLst>
          </p:cNvPr>
          <p:cNvSpPr txBox="1"/>
          <p:nvPr/>
        </p:nvSpPr>
        <p:spPr bwMode="gray">
          <a:xfrm>
            <a:off x="3226909" y="763905"/>
            <a:ext cx="21967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+mj-lt"/>
              </a:rPr>
              <a:t>[Krause</a:t>
            </a:r>
            <a:r>
              <a:rPr lang="en-US" sz="1200" dirty="0">
                <a:latin typeface="+mj-lt"/>
              </a:rPr>
              <a:t> &amp; </a:t>
            </a:r>
            <a:r>
              <a:rPr lang="en-US" sz="1200" b="0" i="0" u="none" strike="noStrike" baseline="0" dirty="0" err="1">
                <a:latin typeface="+mj-lt"/>
              </a:rPr>
              <a:t>Golovin</a:t>
            </a:r>
            <a:r>
              <a:rPr lang="en-US" sz="1200" dirty="0">
                <a:latin typeface="+mj-lt"/>
              </a:rPr>
              <a:t> </a:t>
            </a:r>
            <a:r>
              <a:rPr lang="en-US" sz="1200" b="0" i="0" u="none" strike="noStrike" baseline="0" dirty="0">
                <a:latin typeface="+mj-lt"/>
              </a:rPr>
              <a:t>2014</a:t>
            </a:r>
            <a:r>
              <a:rPr lang="en-US" sz="1200" dirty="0">
                <a:latin typeface="+mj-lt"/>
              </a:rPr>
              <a:t>]</a:t>
            </a:r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39D9D7-32AE-4EDF-A3B6-4EACE8967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17" y="1020215"/>
            <a:ext cx="1800283" cy="15596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454654-E3A7-49CB-8897-92A8345B444F}"/>
              </a:ext>
            </a:extLst>
          </p:cNvPr>
          <p:cNvSpPr txBox="1"/>
          <p:nvPr/>
        </p:nvSpPr>
        <p:spPr bwMode="gray">
          <a:xfrm>
            <a:off x="7518666" y="811641"/>
            <a:ext cx="15306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+mj-lt"/>
              </a:rPr>
              <a:t>[Liu et al. 2020]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5812D-D034-4FDB-851A-80C53C0CC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253" y="849734"/>
            <a:ext cx="2323931" cy="257540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3AE4418F-3352-4F57-8535-57A73BF8FC28}"/>
              </a:ext>
            </a:extLst>
          </p:cNvPr>
          <p:cNvSpPr/>
          <p:nvPr/>
        </p:nvSpPr>
        <p:spPr bwMode="gray">
          <a:xfrm>
            <a:off x="2073213" y="2618369"/>
            <a:ext cx="889652" cy="423689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69855A6-A085-46AD-BB10-CCECE8610724}"/>
              </a:ext>
            </a:extLst>
          </p:cNvPr>
          <p:cNvSpPr/>
          <p:nvPr/>
        </p:nvSpPr>
        <p:spPr bwMode="gray">
          <a:xfrm>
            <a:off x="2117783" y="2677044"/>
            <a:ext cx="419100" cy="3305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D5331E-D859-4E60-9BD8-E9CC25A1EF57}"/>
              </a:ext>
            </a:extLst>
          </p:cNvPr>
          <p:cNvSpPr txBox="1"/>
          <p:nvPr/>
        </p:nvSpPr>
        <p:spPr bwMode="gray">
          <a:xfrm>
            <a:off x="0" y="6457890"/>
            <a:ext cx="113004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baseline="0" dirty="0">
                <a:latin typeface="+mj-lt"/>
              </a:rPr>
              <a:t>Krause, A. , </a:t>
            </a:r>
            <a:r>
              <a:rPr lang="en-US" sz="1000" b="0" i="0" u="none" strike="noStrike" baseline="0" dirty="0" err="1">
                <a:latin typeface="+mj-lt"/>
              </a:rPr>
              <a:t>Golovin</a:t>
            </a:r>
            <a:r>
              <a:rPr lang="en-US" sz="1000" b="0" i="0" u="none" strike="noStrike" baseline="0" dirty="0">
                <a:latin typeface="+mj-lt"/>
              </a:rPr>
              <a:t>, D., (2014), Submodular Function Maximization</a:t>
            </a:r>
          </a:p>
          <a:p>
            <a:r>
              <a:rPr lang="en-US" sz="1000" dirty="0">
                <a:latin typeface="+mj-lt"/>
              </a:rPr>
              <a:t>Liu, Y., et al., (2020), Submodular optimization problems and greedy strategies: A survey. </a:t>
            </a:r>
            <a:r>
              <a:rPr lang="en-US" sz="1000" i="1" dirty="0">
                <a:latin typeface="+mj-lt"/>
              </a:rPr>
              <a:t>Discrete Event Dynamic Systems</a:t>
            </a:r>
            <a:r>
              <a:rPr lang="en-US" sz="1000" dirty="0">
                <a:latin typeface="+mj-lt"/>
              </a:rPr>
              <a:t>: 1-32.</a:t>
            </a:r>
          </a:p>
        </p:txBody>
      </p:sp>
    </p:spTree>
    <p:extLst>
      <p:ext uri="{BB962C8B-B14F-4D97-AF65-F5344CB8AC3E}">
        <p14:creationId xmlns:p14="http://schemas.microsoft.com/office/powerpoint/2010/main" val="572905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E95C-5489-4628-919F-38D3FCE9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Phenomena with Diminishing returns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FE138-097C-466C-BD4B-CA0D3F1D2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53" y="934455"/>
            <a:ext cx="6058909" cy="25545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/>
              <a:t>Maximization problems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Information gathering, F(S) = Information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Sensor placing, Monitoring, Testing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Summarization, F(S) = Representation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Image recognition, Dictionary learning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Influence maximization, F(S) = Spread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Contagion, Behavior/Technology adoption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E1A63-471A-44DC-97CF-4195EB5B4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96BF4-4DB4-46EF-8A8B-09DF407083A7}"/>
              </a:ext>
            </a:extLst>
          </p:cNvPr>
          <p:cNvSpPr txBox="1"/>
          <p:nvPr/>
        </p:nvSpPr>
        <p:spPr bwMode="gray">
          <a:xfrm>
            <a:off x="193427" y="3723614"/>
            <a:ext cx="62459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/>
              <a:t>Minimization problems</a:t>
            </a:r>
          </a:p>
          <a:p>
            <a:pPr>
              <a:lnSpc>
                <a:spcPct val="100000"/>
              </a:lnSpc>
            </a:pPr>
            <a:r>
              <a:rPr lang="en-US"/>
              <a:t>Semi-supervised learning</a:t>
            </a:r>
            <a:endParaRPr lang="en-US" sz="180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Clustering, F(S) = separation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/>
              <a:t>Labeling, F(S) = matching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/>
          </a:p>
          <a:p>
            <a:r>
              <a:rPr lang="en-US"/>
              <a:t>Dimensionality reduction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Denoising, F(S) = coherence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E273C-F046-4AE1-9D58-F8F389F0F3F8}"/>
              </a:ext>
            </a:extLst>
          </p:cNvPr>
          <p:cNvSpPr txBox="1"/>
          <p:nvPr/>
        </p:nvSpPr>
        <p:spPr bwMode="gray">
          <a:xfrm>
            <a:off x="1778593" y="6101266"/>
            <a:ext cx="7969491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These problems can be efficiently solved by a particular class of submodular functions called poly-matroids and  greedy algorithms.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836BB3-3A22-4A29-8782-5CAEB2E1A070}"/>
                  </a:ext>
                </a:extLst>
              </p:cNvPr>
              <p:cNvSpPr txBox="1"/>
              <p:nvPr/>
            </p:nvSpPr>
            <p:spPr bwMode="gray">
              <a:xfrm>
                <a:off x="6106105" y="938708"/>
                <a:ext cx="50739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Coverage Function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𝑎𝑟𝑒𝑎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a sensor or node, </a:t>
                </a:r>
                <a:r>
                  <a:rPr lang="en-US" b="0" i="1" dirty="0">
                    <a:latin typeface="+mj-lt"/>
                  </a:rPr>
                  <a:t>S</a:t>
                </a:r>
                <a:r>
                  <a:rPr lang="en-US" dirty="0"/>
                  <a:t> set of sensors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836BB3-3A22-4A29-8782-5CAEB2E1A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06105" y="938708"/>
                <a:ext cx="5073901" cy="646331"/>
              </a:xfrm>
              <a:prstGeom prst="rect">
                <a:avLst/>
              </a:prstGeom>
              <a:blipFill>
                <a:blip r:embed="rId3"/>
                <a:stretch>
                  <a:fillRect l="-108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7ABD1B-E889-46EE-9EDB-CB3E25C81D6A}"/>
                  </a:ext>
                </a:extLst>
              </p:cNvPr>
              <p:cNvSpPr txBox="1"/>
              <p:nvPr/>
            </p:nvSpPr>
            <p:spPr bwMode="gray">
              <a:xfrm>
                <a:off x="6726519" y="2831372"/>
                <a:ext cx="4069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7ABD1B-E889-46EE-9EDB-CB3E25C81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26519" y="2831372"/>
                <a:ext cx="406997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A84BE362-5029-423F-B3A9-508D48716AB7}"/>
              </a:ext>
            </a:extLst>
          </p:cNvPr>
          <p:cNvGrpSpPr/>
          <p:nvPr/>
        </p:nvGrpSpPr>
        <p:grpSpPr>
          <a:xfrm>
            <a:off x="6597611" y="1562048"/>
            <a:ext cx="1661827" cy="1232826"/>
            <a:chOff x="6781197" y="1503418"/>
            <a:chExt cx="2036173" cy="15193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E98ECB4-8B9C-4467-96CD-572C5130547E}"/>
                </a:ext>
              </a:extLst>
            </p:cNvPr>
            <p:cNvGrpSpPr/>
            <p:nvPr/>
          </p:nvGrpSpPr>
          <p:grpSpPr>
            <a:xfrm>
              <a:off x="6781197" y="1503418"/>
              <a:ext cx="2036173" cy="1519375"/>
              <a:chOff x="6599424" y="2226932"/>
              <a:chExt cx="2036173" cy="151937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46258C4-F428-4786-8E19-66124A82F5EC}"/>
                  </a:ext>
                </a:extLst>
              </p:cNvPr>
              <p:cNvSpPr/>
              <p:nvPr/>
            </p:nvSpPr>
            <p:spPr bwMode="gray">
              <a:xfrm>
                <a:off x="6757370" y="2435958"/>
                <a:ext cx="1878227" cy="1310349"/>
              </a:xfrm>
              <a:custGeom>
                <a:avLst/>
                <a:gdLst>
                  <a:gd name="connsiteX0" fmla="*/ 259492 w 2798015"/>
                  <a:gd name="connsiteY0" fmla="*/ 1089213 h 2226035"/>
                  <a:gd name="connsiteX1" fmla="*/ 259492 w 2798015"/>
                  <a:gd name="connsiteY1" fmla="*/ 1089213 h 2226035"/>
                  <a:gd name="connsiteX2" fmla="*/ 333633 w 2798015"/>
                  <a:gd name="connsiteY2" fmla="*/ 1200424 h 2226035"/>
                  <a:gd name="connsiteX3" fmla="*/ 370703 w 2798015"/>
                  <a:gd name="connsiteY3" fmla="*/ 1336348 h 2226035"/>
                  <a:gd name="connsiteX4" fmla="*/ 383060 w 2798015"/>
                  <a:gd name="connsiteY4" fmla="*/ 1422845 h 2226035"/>
                  <a:gd name="connsiteX5" fmla="*/ 407773 w 2798015"/>
                  <a:gd name="connsiteY5" fmla="*/ 1459916 h 2226035"/>
                  <a:gd name="connsiteX6" fmla="*/ 432487 w 2798015"/>
                  <a:gd name="connsiteY6" fmla="*/ 1558770 h 2226035"/>
                  <a:gd name="connsiteX7" fmla="*/ 1767017 w 2798015"/>
                  <a:gd name="connsiteY7" fmla="*/ 1966543 h 2226035"/>
                  <a:gd name="connsiteX8" fmla="*/ 1804087 w 2798015"/>
                  <a:gd name="connsiteY8" fmla="*/ 1978899 h 2226035"/>
                  <a:gd name="connsiteX9" fmla="*/ 1878227 w 2798015"/>
                  <a:gd name="connsiteY9" fmla="*/ 1991256 h 2226035"/>
                  <a:gd name="connsiteX10" fmla="*/ 1940011 w 2798015"/>
                  <a:gd name="connsiteY10" fmla="*/ 2003613 h 2226035"/>
                  <a:gd name="connsiteX11" fmla="*/ 1977081 w 2798015"/>
                  <a:gd name="connsiteY11" fmla="*/ 2028326 h 2226035"/>
                  <a:gd name="connsiteX12" fmla="*/ 2014152 w 2798015"/>
                  <a:gd name="connsiteY12" fmla="*/ 2040683 h 2226035"/>
                  <a:gd name="connsiteX13" fmla="*/ 2063579 w 2798015"/>
                  <a:gd name="connsiteY13" fmla="*/ 2065397 h 2226035"/>
                  <a:gd name="connsiteX14" fmla="*/ 2125362 w 2798015"/>
                  <a:gd name="connsiteY14" fmla="*/ 2127180 h 2226035"/>
                  <a:gd name="connsiteX15" fmla="*/ 2137719 w 2798015"/>
                  <a:gd name="connsiteY15" fmla="*/ 2164251 h 2226035"/>
                  <a:gd name="connsiteX16" fmla="*/ 2187146 w 2798015"/>
                  <a:gd name="connsiteY16" fmla="*/ 2188964 h 2226035"/>
                  <a:gd name="connsiteX17" fmla="*/ 2236573 w 2798015"/>
                  <a:gd name="connsiteY17" fmla="*/ 2226035 h 2226035"/>
                  <a:gd name="connsiteX18" fmla="*/ 2360141 w 2798015"/>
                  <a:gd name="connsiteY18" fmla="*/ 2213678 h 2226035"/>
                  <a:gd name="connsiteX19" fmla="*/ 2397211 w 2798015"/>
                  <a:gd name="connsiteY19" fmla="*/ 2201321 h 2226035"/>
                  <a:gd name="connsiteX20" fmla="*/ 2483708 w 2798015"/>
                  <a:gd name="connsiteY20" fmla="*/ 2151894 h 2226035"/>
                  <a:gd name="connsiteX21" fmla="*/ 2533135 w 2798015"/>
                  <a:gd name="connsiteY21" fmla="*/ 2114824 h 2226035"/>
                  <a:gd name="connsiteX22" fmla="*/ 2594919 w 2798015"/>
                  <a:gd name="connsiteY22" fmla="*/ 2028326 h 2226035"/>
                  <a:gd name="connsiteX23" fmla="*/ 2631989 w 2798015"/>
                  <a:gd name="connsiteY23" fmla="*/ 1991256 h 2226035"/>
                  <a:gd name="connsiteX24" fmla="*/ 2631989 w 2798015"/>
                  <a:gd name="connsiteY24" fmla="*/ 1682337 h 2226035"/>
                  <a:gd name="connsiteX25" fmla="*/ 2644346 w 2798015"/>
                  <a:gd name="connsiteY25" fmla="*/ 1435202 h 2226035"/>
                  <a:gd name="connsiteX26" fmla="*/ 2743200 w 2798015"/>
                  <a:gd name="connsiteY26" fmla="*/ 1323991 h 2226035"/>
                  <a:gd name="connsiteX27" fmla="*/ 2755557 w 2798015"/>
                  <a:gd name="connsiteY27" fmla="*/ 1286921 h 2226035"/>
                  <a:gd name="connsiteX28" fmla="*/ 2792627 w 2798015"/>
                  <a:gd name="connsiteY28" fmla="*/ 1262208 h 2226035"/>
                  <a:gd name="connsiteX29" fmla="*/ 2681417 w 2798015"/>
                  <a:gd name="connsiteY29" fmla="*/ 1113926 h 2226035"/>
                  <a:gd name="connsiteX30" fmla="*/ 2644346 w 2798015"/>
                  <a:gd name="connsiteY30" fmla="*/ 1076856 h 2226035"/>
                  <a:gd name="connsiteX31" fmla="*/ 2594919 w 2798015"/>
                  <a:gd name="connsiteY31" fmla="*/ 1064499 h 2226035"/>
                  <a:gd name="connsiteX32" fmla="*/ 2533135 w 2798015"/>
                  <a:gd name="connsiteY32" fmla="*/ 1039786 h 2226035"/>
                  <a:gd name="connsiteX33" fmla="*/ 2434281 w 2798015"/>
                  <a:gd name="connsiteY33" fmla="*/ 965645 h 2226035"/>
                  <a:gd name="connsiteX34" fmla="*/ 2310714 w 2798015"/>
                  <a:gd name="connsiteY34" fmla="*/ 903862 h 2226035"/>
                  <a:gd name="connsiteX35" fmla="*/ 2273644 w 2798015"/>
                  <a:gd name="connsiteY35" fmla="*/ 879148 h 2226035"/>
                  <a:gd name="connsiteX36" fmla="*/ 2211860 w 2798015"/>
                  <a:gd name="connsiteY36" fmla="*/ 854435 h 2226035"/>
                  <a:gd name="connsiteX37" fmla="*/ 1618735 w 2798015"/>
                  <a:gd name="connsiteY37" fmla="*/ 817364 h 2226035"/>
                  <a:gd name="connsiteX38" fmla="*/ 1532238 w 2798015"/>
                  <a:gd name="connsiteY38" fmla="*/ 780294 h 2226035"/>
                  <a:gd name="connsiteX39" fmla="*/ 1458098 w 2798015"/>
                  <a:gd name="connsiteY39" fmla="*/ 681440 h 2226035"/>
                  <a:gd name="connsiteX40" fmla="*/ 1408671 w 2798015"/>
                  <a:gd name="connsiteY40" fmla="*/ 594943 h 2226035"/>
                  <a:gd name="connsiteX41" fmla="*/ 1396314 w 2798015"/>
                  <a:gd name="connsiteY41" fmla="*/ 533159 h 2226035"/>
                  <a:gd name="connsiteX42" fmla="*/ 1359244 w 2798015"/>
                  <a:gd name="connsiteY42" fmla="*/ 496089 h 2226035"/>
                  <a:gd name="connsiteX43" fmla="*/ 1334530 w 2798015"/>
                  <a:gd name="connsiteY43" fmla="*/ 446662 h 2226035"/>
                  <a:gd name="connsiteX44" fmla="*/ 1285103 w 2798015"/>
                  <a:gd name="connsiteY44" fmla="*/ 360164 h 2226035"/>
                  <a:gd name="connsiteX45" fmla="*/ 1272746 w 2798015"/>
                  <a:gd name="connsiteY45" fmla="*/ 323094 h 2226035"/>
                  <a:gd name="connsiteX46" fmla="*/ 1248033 w 2798015"/>
                  <a:gd name="connsiteY46" fmla="*/ 286024 h 2226035"/>
                  <a:gd name="connsiteX47" fmla="*/ 1223319 w 2798015"/>
                  <a:gd name="connsiteY47" fmla="*/ 224240 h 2226035"/>
                  <a:gd name="connsiteX48" fmla="*/ 1161535 w 2798015"/>
                  <a:gd name="connsiteY48" fmla="*/ 137743 h 2226035"/>
                  <a:gd name="connsiteX49" fmla="*/ 1124465 w 2798015"/>
                  <a:gd name="connsiteY49" fmla="*/ 125386 h 2226035"/>
                  <a:gd name="connsiteX50" fmla="*/ 1099752 w 2798015"/>
                  <a:gd name="connsiteY50" fmla="*/ 75959 h 2226035"/>
                  <a:gd name="connsiteX51" fmla="*/ 1037968 w 2798015"/>
                  <a:gd name="connsiteY51" fmla="*/ 63602 h 2226035"/>
                  <a:gd name="connsiteX52" fmla="*/ 939114 w 2798015"/>
                  <a:gd name="connsiteY52" fmla="*/ 14175 h 2226035"/>
                  <a:gd name="connsiteX53" fmla="*/ 889687 w 2798015"/>
                  <a:gd name="connsiteY53" fmla="*/ 1818 h 2226035"/>
                  <a:gd name="connsiteX54" fmla="*/ 630195 w 2798015"/>
                  <a:gd name="connsiteY54" fmla="*/ 14175 h 2226035"/>
                  <a:gd name="connsiteX55" fmla="*/ 605481 w 2798015"/>
                  <a:gd name="connsiteY55" fmla="*/ 88316 h 2226035"/>
                  <a:gd name="connsiteX56" fmla="*/ 568411 w 2798015"/>
                  <a:gd name="connsiteY56" fmla="*/ 187170 h 2226035"/>
                  <a:gd name="connsiteX57" fmla="*/ 531341 w 2798015"/>
                  <a:gd name="connsiteY57" fmla="*/ 372521 h 2226035"/>
                  <a:gd name="connsiteX58" fmla="*/ 494271 w 2798015"/>
                  <a:gd name="connsiteY58" fmla="*/ 397235 h 2226035"/>
                  <a:gd name="connsiteX59" fmla="*/ 469557 w 2798015"/>
                  <a:gd name="connsiteY59" fmla="*/ 434305 h 2226035"/>
                  <a:gd name="connsiteX60" fmla="*/ 432487 w 2798015"/>
                  <a:gd name="connsiteY60" fmla="*/ 459018 h 2226035"/>
                  <a:gd name="connsiteX61" fmla="*/ 407773 w 2798015"/>
                  <a:gd name="connsiteY61" fmla="*/ 508445 h 2226035"/>
                  <a:gd name="connsiteX62" fmla="*/ 333633 w 2798015"/>
                  <a:gd name="connsiteY62" fmla="*/ 545516 h 2226035"/>
                  <a:gd name="connsiteX63" fmla="*/ 259492 w 2798015"/>
                  <a:gd name="connsiteY63" fmla="*/ 607299 h 2226035"/>
                  <a:gd name="connsiteX64" fmla="*/ 210065 w 2798015"/>
                  <a:gd name="connsiteY64" fmla="*/ 632013 h 2226035"/>
                  <a:gd name="connsiteX65" fmla="*/ 148281 w 2798015"/>
                  <a:gd name="connsiteY65" fmla="*/ 669083 h 2226035"/>
                  <a:gd name="connsiteX66" fmla="*/ 61784 w 2798015"/>
                  <a:gd name="connsiteY66" fmla="*/ 718510 h 2226035"/>
                  <a:gd name="connsiteX67" fmla="*/ 0 w 2798015"/>
                  <a:gd name="connsiteY67" fmla="*/ 891505 h 2226035"/>
                  <a:gd name="connsiteX68" fmla="*/ 12357 w 2798015"/>
                  <a:gd name="connsiteY68" fmla="*/ 978002 h 2226035"/>
                  <a:gd name="connsiteX69" fmla="*/ 86498 w 2798015"/>
                  <a:gd name="connsiteY69" fmla="*/ 1052143 h 2226035"/>
                  <a:gd name="connsiteX70" fmla="*/ 123568 w 2798015"/>
                  <a:gd name="connsiteY70" fmla="*/ 1064499 h 2226035"/>
                  <a:gd name="connsiteX71" fmla="*/ 259492 w 2798015"/>
                  <a:gd name="connsiteY71" fmla="*/ 1089213 h 2226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798015" h="2226035">
                    <a:moveTo>
                      <a:pt x="259492" y="1089213"/>
                    </a:moveTo>
                    <a:lnTo>
                      <a:pt x="259492" y="1089213"/>
                    </a:lnTo>
                    <a:cubicBezTo>
                      <a:pt x="284206" y="1126283"/>
                      <a:pt x="313708" y="1160575"/>
                      <a:pt x="333633" y="1200424"/>
                    </a:cubicBezTo>
                    <a:cubicBezTo>
                      <a:pt x="335565" y="1204289"/>
                      <a:pt x="366617" y="1313878"/>
                      <a:pt x="370703" y="1336348"/>
                    </a:cubicBezTo>
                    <a:cubicBezTo>
                      <a:pt x="375913" y="1365003"/>
                      <a:pt x="374691" y="1394948"/>
                      <a:pt x="383060" y="1422845"/>
                    </a:cubicBezTo>
                    <a:cubicBezTo>
                      <a:pt x="387327" y="1437070"/>
                      <a:pt x="399535" y="1447559"/>
                      <a:pt x="407773" y="1459916"/>
                    </a:cubicBezTo>
                    <a:cubicBezTo>
                      <a:pt x="473751" y="1789798"/>
                      <a:pt x="381817" y="1343423"/>
                      <a:pt x="432487" y="1558770"/>
                    </a:cubicBezTo>
                    <a:cubicBezTo>
                      <a:pt x="618153" y="2347852"/>
                      <a:pt x="364204" y="1938764"/>
                      <a:pt x="1767017" y="1966543"/>
                    </a:cubicBezTo>
                    <a:cubicBezTo>
                      <a:pt x="1779374" y="1970662"/>
                      <a:pt x="1791372" y="1976074"/>
                      <a:pt x="1804087" y="1978899"/>
                    </a:cubicBezTo>
                    <a:cubicBezTo>
                      <a:pt x="1828545" y="1984334"/>
                      <a:pt x="1853577" y="1986774"/>
                      <a:pt x="1878227" y="1991256"/>
                    </a:cubicBezTo>
                    <a:cubicBezTo>
                      <a:pt x="1898891" y="1995013"/>
                      <a:pt x="1919416" y="1999494"/>
                      <a:pt x="1940011" y="2003613"/>
                    </a:cubicBezTo>
                    <a:cubicBezTo>
                      <a:pt x="1952368" y="2011851"/>
                      <a:pt x="1963798" y="2021685"/>
                      <a:pt x="1977081" y="2028326"/>
                    </a:cubicBezTo>
                    <a:cubicBezTo>
                      <a:pt x="1988731" y="2034151"/>
                      <a:pt x="2002180" y="2035552"/>
                      <a:pt x="2014152" y="2040683"/>
                    </a:cubicBezTo>
                    <a:cubicBezTo>
                      <a:pt x="2031083" y="2047939"/>
                      <a:pt x="2047103" y="2057159"/>
                      <a:pt x="2063579" y="2065397"/>
                    </a:cubicBezTo>
                    <a:cubicBezTo>
                      <a:pt x="2092556" y="2152333"/>
                      <a:pt x="2049017" y="2050835"/>
                      <a:pt x="2125362" y="2127180"/>
                    </a:cubicBezTo>
                    <a:cubicBezTo>
                      <a:pt x="2134572" y="2136390"/>
                      <a:pt x="2128509" y="2155041"/>
                      <a:pt x="2137719" y="2164251"/>
                    </a:cubicBezTo>
                    <a:cubicBezTo>
                      <a:pt x="2150744" y="2177276"/>
                      <a:pt x="2171526" y="2179201"/>
                      <a:pt x="2187146" y="2188964"/>
                    </a:cubicBezTo>
                    <a:cubicBezTo>
                      <a:pt x="2204610" y="2199879"/>
                      <a:pt x="2220097" y="2213678"/>
                      <a:pt x="2236573" y="2226035"/>
                    </a:cubicBezTo>
                    <a:cubicBezTo>
                      <a:pt x="2277762" y="2221916"/>
                      <a:pt x="2319228" y="2219972"/>
                      <a:pt x="2360141" y="2213678"/>
                    </a:cubicBezTo>
                    <a:cubicBezTo>
                      <a:pt x="2373015" y="2211697"/>
                      <a:pt x="2385239" y="2206452"/>
                      <a:pt x="2397211" y="2201321"/>
                    </a:cubicBezTo>
                    <a:cubicBezTo>
                      <a:pt x="2433417" y="2185804"/>
                      <a:pt x="2452680" y="2174057"/>
                      <a:pt x="2483708" y="2151894"/>
                    </a:cubicBezTo>
                    <a:cubicBezTo>
                      <a:pt x="2500466" y="2139924"/>
                      <a:pt x="2518572" y="2129386"/>
                      <a:pt x="2533135" y="2114824"/>
                    </a:cubicBezTo>
                    <a:cubicBezTo>
                      <a:pt x="2577662" y="2070297"/>
                      <a:pt x="2559831" y="2070432"/>
                      <a:pt x="2594919" y="2028326"/>
                    </a:cubicBezTo>
                    <a:cubicBezTo>
                      <a:pt x="2606106" y="2014901"/>
                      <a:pt x="2619632" y="2003613"/>
                      <a:pt x="2631989" y="1991256"/>
                    </a:cubicBezTo>
                    <a:cubicBezTo>
                      <a:pt x="2674891" y="1862554"/>
                      <a:pt x="2631989" y="2006042"/>
                      <a:pt x="2631989" y="1682337"/>
                    </a:cubicBezTo>
                    <a:cubicBezTo>
                      <a:pt x="2631989" y="1599856"/>
                      <a:pt x="2631314" y="1516647"/>
                      <a:pt x="2644346" y="1435202"/>
                    </a:cubicBezTo>
                    <a:cubicBezTo>
                      <a:pt x="2652399" y="1384873"/>
                      <a:pt x="2709428" y="1351009"/>
                      <a:pt x="2743200" y="1323991"/>
                    </a:cubicBezTo>
                    <a:cubicBezTo>
                      <a:pt x="2747319" y="1311634"/>
                      <a:pt x="2747420" y="1297092"/>
                      <a:pt x="2755557" y="1286921"/>
                    </a:cubicBezTo>
                    <a:cubicBezTo>
                      <a:pt x="2764834" y="1275325"/>
                      <a:pt x="2789405" y="1276705"/>
                      <a:pt x="2792627" y="1262208"/>
                    </a:cubicBezTo>
                    <a:cubicBezTo>
                      <a:pt x="2818417" y="1146157"/>
                      <a:pt x="2746746" y="1179253"/>
                      <a:pt x="2681417" y="1113926"/>
                    </a:cubicBezTo>
                    <a:cubicBezTo>
                      <a:pt x="2669060" y="1101569"/>
                      <a:pt x="2659519" y="1085526"/>
                      <a:pt x="2644346" y="1076856"/>
                    </a:cubicBezTo>
                    <a:cubicBezTo>
                      <a:pt x="2629601" y="1068430"/>
                      <a:pt x="2611030" y="1069869"/>
                      <a:pt x="2594919" y="1064499"/>
                    </a:cubicBezTo>
                    <a:cubicBezTo>
                      <a:pt x="2573876" y="1057485"/>
                      <a:pt x="2553730" y="1048024"/>
                      <a:pt x="2533135" y="1039786"/>
                    </a:cubicBezTo>
                    <a:cubicBezTo>
                      <a:pt x="2473497" y="980148"/>
                      <a:pt x="2518726" y="1019383"/>
                      <a:pt x="2434281" y="965645"/>
                    </a:cubicBezTo>
                    <a:cubicBezTo>
                      <a:pt x="2339088" y="905067"/>
                      <a:pt x="2392914" y="924411"/>
                      <a:pt x="2310714" y="903862"/>
                    </a:cubicBezTo>
                    <a:cubicBezTo>
                      <a:pt x="2298357" y="895624"/>
                      <a:pt x="2286927" y="885790"/>
                      <a:pt x="2273644" y="879148"/>
                    </a:cubicBezTo>
                    <a:cubicBezTo>
                      <a:pt x="2253805" y="869228"/>
                      <a:pt x="2232629" y="862223"/>
                      <a:pt x="2211860" y="854435"/>
                    </a:cubicBezTo>
                    <a:cubicBezTo>
                      <a:pt x="2025632" y="784601"/>
                      <a:pt x="1805266" y="825654"/>
                      <a:pt x="1618735" y="817364"/>
                    </a:cubicBezTo>
                    <a:cubicBezTo>
                      <a:pt x="1588480" y="807280"/>
                      <a:pt x="1558962" y="799383"/>
                      <a:pt x="1532238" y="780294"/>
                    </a:cubicBezTo>
                    <a:cubicBezTo>
                      <a:pt x="1493098" y="752337"/>
                      <a:pt x="1483663" y="722344"/>
                      <a:pt x="1458098" y="681440"/>
                    </a:cubicBezTo>
                    <a:cubicBezTo>
                      <a:pt x="1414431" y="611573"/>
                      <a:pt x="1450860" y="679322"/>
                      <a:pt x="1408671" y="594943"/>
                    </a:cubicBezTo>
                    <a:cubicBezTo>
                      <a:pt x="1404552" y="574348"/>
                      <a:pt x="1405707" y="551944"/>
                      <a:pt x="1396314" y="533159"/>
                    </a:cubicBezTo>
                    <a:cubicBezTo>
                      <a:pt x="1388499" y="517529"/>
                      <a:pt x="1369401" y="510309"/>
                      <a:pt x="1359244" y="496089"/>
                    </a:cubicBezTo>
                    <a:cubicBezTo>
                      <a:pt x="1348537" y="481100"/>
                      <a:pt x="1342768" y="463138"/>
                      <a:pt x="1334530" y="446662"/>
                    </a:cubicBezTo>
                    <a:cubicBezTo>
                      <a:pt x="1307261" y="310320"/>
                      <a:pt x="1348133" y="438952"/>
                      <a:pt x="1285103" y="360164"/>
                    </a:cubicBezTo>
                    <a:cubicBezTo>
                      <a:pt x="1276966" y="349993"/>
                      <a:pt x="1278571" y="334744"/>
                      <a:pt x="1272746" y="323094"/>
                    </a:cubicBezTo>
                    <a:cubicBezTo>
                      <a:pt x="1266105" y="309811"/>
                      <a:pt x="1254674" y="299307"/>
                      <a:pt x="1248033" y="286024"/>
                    </a:cubicBezTo>
                    <a:cubicBezTo>
                      <a:pt x="1238113" y="266185"/>
                      <a:pt x="1233239" y="244079"/>
                      <a:pt x="1223319" y="224240"/>
                    </a:cubicBezTo>
                    <a:cubicBezTo>
                      <a:pt x="1216878" y="211358"/>
                      <a:pt x="1166335" y="141743"/>
                      <a:pt x="1161535" y="137743"/>
                    </a:cubicBezTo>
                    <a:cubicBezTo>
                      <a:pt x="1151529" y="129405"/>
                      <a:pt x="1136822" y="129505"/>
                      <a:pt x="1124465" y="125386"/>
                    </a:cubicBezTo>
                    <a:cubicBezTo>
                      <a:pt x="1116227" y="108910"/>
                      <a:pt x="1114741" y="86666"/>
                      <a:pt x="1099752" y="75959"/>
                    </a:cubicBezTo>
                    <a:cubicBezTo>
                      <a:pt x="1082662" y="63751"/>
                      <a:pt x="1058343" y="68696"/>
                      <a:pt x="1037968" y="63602"/>
                    </a:cubicBezTo>
                    <a:cubicBezTo>
                      <a:pt x="972116" y="47139"/>
                      <a:pt x="1023125" y="51513"/>
                      <a:pt x="939114" y="14175"/>
                    </a:cubicBezTo>
                    <a:cubicBezTo>
                      <a:pt x="923595" y="7278"/>
                      <a:pt x="906163" y="5937"/>
                      <a:pt x="889687" y="1818"/>
                    </a:cubicBezTo>
                    <a:cubicBezTo>
                      <a:pt x="803190" y="5937"/>
                      <a:pt x="713038" y="-11038"/>
                      <a:pt x="630195" y="14175"/>
                    </a:cubicBezTo>
                    <a:cubicBezTo>
                      <a:pt x="605273" y="21760"/>
                      <a:pt x="613719" y="63602"/>
                      <a:pt x="605481" y="88316"/>
                    </a:cubicBezTo>
                    <a:cubicBezTo>
                      <a:pt x="586106" y="146442"/>
                      <a:pt x="597971" y="113270"/>
                      <a:pt x="568411" y="187170"/>
                    </a:cubicBezTo>
                    <a:cubicBezTo>
                      <a:pt x="567814" y="192546"/>
                      <a:pt x="557626" y="354997"/>
                      <a:pt x="531341" y="372521"/>
                    </a:cubicBezTo>
                    <a:lnTo>
                      <a:pt x="494271" y="397235"/>
                    </a:lnTo>
                    <a:cubicBezTo>
                      <a:pt x="486033" y="409592"/>
                      <a:pt x="480058" y="423804"/>
                      <a:pt x="469557" y="434305"/>
                    </a:cubicBezTo>
                    <a:cubicBezTo>
                      <a:pt x="459056" y="444806"/>
                      <a:pt x="441994" y="447609"/>
                      <a:pt x="432487" y="459018"/>
                    </a:cubicBezTo>
                    <a:cubicBezTo>
                      <a:pt x="420694" y="473169"/>
                      <a:pt x="419565" y="494294"/>
                      <a:pt x="407773" y="508445"/>
                    </a:cubicBezTo>
                    <a:cubicBezTo>
                      <a:pt x="382478" y="538799"/>
                      <a:pt x="364959" y="529853"/>
                      <a:pt x="333633" y="545516"/>
                    </a:cubicBezTo>
                    <a:cubicBezTo>
                      <a:pt x="268256" y="578204"/>
                      <a:pt x="323261" y="561749"/>
                      <a:pt x="259492" y="607299"/>
                    </a:cubicBezTo>
                    <a:cubicBezTo>
                      <a:pt x="244503" y="618006"/>
                      <a:pt x="226167" y="623067"/>
                      <a:pt x="210065" y="632013"/>
                    </a:cubicBezTo>
                    <a:cubicBezTo>
                      <a:pt x="189070" y="643677"/>
                      <a:pt x="169276" y="657419"/>
                      <a:pt x="148281" y="669083"/>
                    </a:cubicBezTo>
                    <a:cubicBezTo>
                      <a:pt x="54218" y="721340"/>
                      <a:pt x="139458" y="666728"/>
                      <a:pt x="61784" y="718510"/>
                    </a:cubicBezTo>
                    <a:cubicBezTo>
                      <a:pt x="6050" y="857846"/>
                      <a:pt x="23117" y="799040"/>
                      <a:pt x="0" y="891505"/>
                    </a:cubicBezTo>
                    <a:cubicBezTo>
                      <a:pt x="4119" y="920337"/>
                      <a:pt x="2404" y="950630"/>
                      <a:pt x="12357" y="978002"/>
                    </a:cubicBezTo>
                    <a:cubicBezTo>
                      <a:pt x="23819" y="1009522"/>
                      <a:pt x="57184" y="1037486"/>
                      <a:pt x="86498" y="1052143"/>
                    </a:cubicBezTo>
                    <a:cubicBezTo>
                      <a:pt x="98148" y="1057968"/>
                      <a:pt x="111211" y="1060380"/>
                      <a:pt x="123568" y="1064499"/>
                    </a:cubicBezTo>
                    <a:cubicBezTo>
                      <a:pt x="198336" y="1114346"/>
                      <a:pt x="236838" y="1085094"/>
                      <a:pt x="259492" y="1089213"/>
                    </a:cubicBezTo>
                    <a:close/>
                  </a:path>
                </a:pathLst>
              </a:cu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9BE9419-FAF7-4697-ACFF-AD11DDC5548B}"/>
                  </a:ext>
                </a:extLst>
              </p:cNvPr>
              <p:cNvSpPr/>
              <p:nvPr/>
            </p:nvSpPr>
            <p:spPr bwMode="gray">
              <a:xfrm>
                <a:off x="6599424" y="2541100"/>
                <a:ext cx="624303" cy="646331"/>
              </a:xfrm>
              <a:prstGeom prst="ellipse">
                <a:avLst/>
              </a:prstGeom>
              <a:solidFill>
                <a:srgbClr val="B1063A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Z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F75BD96-9A07-4A63-8936-284ABC11B403}"/>
                  </a:ext>
                </a:extLst>
              </p:cNvPr>
              <p:cNvSpPr/>
              <p:nvPr/>
            </p:nvSpPr>
            <p:spPr bwMode="gray">
              <a:xfrm>
                <a:off x="7082793" y="2226932"/>
                <a:ext cx="624303" cy="64633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2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V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9A17AA0-92C6-4EF8-BCE0-4FE638EB7F9E}"/>
                  </a:ext>
                </a:extLst>
              </p:cNvPr>
              <p:cNvSpPr/>
              <p:nvPr/>
            </p:nvSpPr>
            <p:spPr bwMode="gray">
              <a:xfrm>
                <a:off x="6911575" y="3037779"/>
                <a:ext cx="624303" cy="646331"/>
              </a:xfrm>
              <a:prstGeom prst="ellipse">
                <a:avLst/>
              </a:prstGeom>
              <a:solidFill>
                <a:srgbClr val="B1063A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8F8F94A-7466-476B-937B-55D825AA49E9}"/>
                  </a:ext>
                </a:extLst>
              </p:cNvPr>
              <p:cNvSpPr/>
              <p:nvPr/>
            </p:nvSpPr>
            <p:spPr bwMode="gray">
              <a:xfrm>
                <a:off x="7461553" y="2646290"/>
                <a:ext cx="624303" cy="646331"/>
              </a:xfrm>
              <a:prstGeom prst="ellipse">
                <a:avLst/>
              </a:prstGeom>
              <a:solidFill>
                <a:srgbClr val="B1063A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W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891EFF-51D9-4243-9D93-021F3B2C8393}"/>
                </a:ext>
              </a:extLst>
            </p:cNvPr>
            <p:cNvSpPr txBox="1"/>
            <p:nvPr/>
          </p:nvSpPr>
          <p:spPr bwMode="gray">
            <a:xfrm>
              <a:off x="8474837" y="2698554"/>
              <a:ext cx="243491" cy="160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sz="1400" b="1" i="1" dirty="0"/>
                <a:t>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650330B-425B-4057-98B2-76023DE6884C}"/>
              </a:ext>
            </a:extLst>
          </p:cNvPr>
          <p:cNvGrpSpPr/>
          <p:nvPr/>
        </p:nvGrpSpPr>
        <p:grpSpPr>
          <a:xfrm>
            <a:off x="8813867" y="1786175"/>
            <a:ext cx="1730032" cy="1024749"/>
            <a:chOff x="9002920" y="1744616"/>
            <a:chExt cx="1991622" cy="132290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76CAA17-A7D0-4E1D-B62C-796F9FAA4CAA}"/>
                </a:ext>
              </a:extLst>
            </p:cNvPr>
            <p:cNvGrpSpPr/>
            <p:nvPr/>
          </p:nvGrpSpPr>
          <p:grpSpPr>
            <a:xfrm>
              <a:off x="9002920" y="1744616"/>
              <a:ext cx="1991622" cy="1322906"/>
              <a:chOff x="9002920" y="2315562"/>
              <a:chExt cx="1991622" cy="132290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388BA77-1DA5-42E0-8E9C-F678E5A712C8}"/>
                  </a:ext>
                </a:extLst>
              </p:cNvPr>
              <p:cNvSpPr/>
              <p:nvPr/>
            </p:nvSpPr>
            <p:spPr bwMode="gray">
              <a:xfrm>
                <a:off x="9116315" y="2315562"/>
                <a:ext cx="1878227" cy="1310349"/>
              </a:xfrm>
              <a:custGeom>
                <a:avLst/>
                <a:gdLst>
                  <a:gd name="connsiteX0" fmla="*/ 259492 w 2798015"/>
                  <a:gd name="connsiteY0" fmla="*/ 1089213 h 2226035"/>
                  <a:gd name="connsiteX1" fmla="*/ 259492 w 2798015"/>
                  <a:gd name="connsiteY1" fmla="*/ 1089213 h 2226035"/>
                  <a:gd name="connsiteX2" fmla="*/ 333633 w 2798015"/>
                  <a:gd name="connsiteY2" fmla="*/ 1200424 h 2226035"/>
                  <a:gd name="connsiteX3" fmla="*/ 370703 w 2798015"/>
                  <a:gd name="connsiteY3" fmla="*/ 1336348 h 2226035"/>
                  <a:gd name="connsiteX4" fmla="*/ 383060 w 2798015"/>
                  <a:gd name="connsiteY4" fmla="*/ 1422845 h 2226035"/>
                  <a:gd name="connsiteX5" fmla="*/ 407773 w 2798015"/>
                  <a:gd name="connsiteY5" fmla="*/ 1459916 h 2226035"/>
                  <a:gd name="connsiteX6" fmla="*/ 432487 w 2798015"/>
                  <a:gd name="connsiteY6" fmla="*/ 1558770 h 2226035"/>
                  <a:gd name="connsiteX7" fmla="*/ 1767017 w 2798015"/>
                  <a:gd name="connsiteY7" fmla="*/ 1966543 h 2226035"/>
                  <a:gd name="connsiteX8" fmla="*/ 1804087 w 2798015"/>
                  <a:gd name="connsiteY8" fmla="*/ 1978899 h 2226035"/>
                  <a:gd name="connsiteX9" fmla="*/ 1878227 w 2798015"/>
                  <a:gd name="connsiteY9" fmla="*/ 1991256 h 2226035"/>
                  <a:gd name="connsiteX10" fmla="*/ 1940011 w 2798015"/>
                  <a:gd name="connsiteY10" fmla="*/ 2003613 h 2226035"/>
                  <a:gd name="connsiteX11" fmla="*/ 1977081 w 2798015"/>
                  <a:gd name="connsiteY11" fmla="*/ 2028326 h 2226035"/>
                  <a:gd name="connsiteX12" fmla="*/ 2014152 w 2798015"/>
                  <a:gd name="connsiteY12" fmla="*/ 2040683 h 2226035"/>
                  <a:gd name="connsiteX13" fmla="*/ 2063579 w 2798015"/>
                  <a:gd name="connsiteY13" fmla="*/ 2065397 h 2226035"/>
                  <a:gd name="connsiteX14" fmla="*/ 2125362 w 2798015"/>
                  <a:gd name="connsiteY14" fmla="*/ 2127180 h 2226035"/>
                  <a:gd name="connsiteX15" fmla="*/ 2137719 w 2798015"/>
                  <a:gd name="connsiteY15" fmla="*/ 2164251 h 2226035"/>
                  <a:gd name="connsiteX16" fmla="*/ 2187146 w 2798015"/>
                  <a:gd name="connsiteY16" fmla="*/ 2188964 h 2226035"/>
                  <a:gd name="connsiteX17" fmla="*/ 2236573 w 2798015"/>
                  <a:gd name="connsiteY17" fmla="*/ 2226035 h 2226035"/>
                  <a:gd name="connsiteX18" fmla="*/ 2360141 w 2798015"/>
                  <a:gd name="connsiteY18" fmla="*/ 2213678 h 2226035"/>
                  <a:gd name="connsiteX19" fmla="*/ 2397211 w 2798015"/>
                  <a:gd name="connsiteY19" fmla="*/ 2201321 h 2226035"/>
                  <a:gd name="connsiteX20" fmla="*/ 2483708 w 2798015"/>
                  <a:gd name="connsiteY20" fmla="*/ 2151894 h 2226035"/>
                  <a:gd name="connsiteX21" fmla="*/ 2533135 w 2798015"/>
                  <a:gd name="connsiteY21" fmla="*/ 2114824 h 2226035"/>
                  <a:gd name="connsiteX22" fmla="*/ 2594919 w 2798015"/>
                  <a:gd name="connsiteY22" fmla="*/ 2028326 h 2226035"/>
                  <a:gd name="connsiteX23" fmla="*/ 2631989 w 2798015"/>
                  <a:gd name="connsiteY23" fmla="*/ 1991256 h 2226035"/>
                  <a:gd name="connsiteX24" fmla="*/ 2631989 w 2798015"/>
                  <a:gd name="connsiteY24" fmla="*/ 1682337 h 2226035"/>
                  <a:gd name="connsiteX25" fmla="*/ 2644346 w 2798015"/>
                  <a:gd name="connsiteY25" fmla="*/ 1435202 h 2226035"/>
                  <a:gd name="connsiteX26" fmla="*/ 2743200 w 2798015"/>
                  <a:gd name="connsiteY26" fmla="*/ 1323991 h 2226035"/>
                  <a:gd name="connsiteX27" fmla="*/ 2755557 w 2798015"/>
                  <a:gd name="connsiteY27" fmla="*/ 1286921 h 2226035"/>
                  <a:gd name="connsiteX28" fmla="*/ 2792627 w 2798015"/>
                  <a:gd name="connsiteY28" fmla="*/ 1262208 h 2226035"/>
                  <a:gd name="connsiteX29" fmla="*/ 2681417 w 2798015"/>
                  <a:gd name="connsiteY29" fmla="*/ 1113926 h 2226035"/>
                  <a:gd name="connsiteX30" fmla="*/ 2644346 w 2798015"/>
                  <a:gd name="connsiteY30" fmla="*/ 1076856 h 2226035"/>
                  <a:gd name="connsiteX31" fmla="*/ 2594919 w 2798015"/>
                  <a:gd name="connsiteY31" fmla="*/ 1064499 h 2226035"/>
                  <a:gd name="connsiteX32" fmla="*/ 2533135 w 2798015"/>
                  <a:gd name="connsiteY32" fmla="*/ 1039786 h 2226035"/>
                  <a:gd name="connsiteX33" fmla="*/ 2434281 w 2798015"/>
                  <a:gd name="connsiteY33" fmla="*/ 965645 h 2226035"/>
                  <a:gd name="connsiteX34" fmla="*/ 2310714 w 2798015"/>
                  <a:gd name="connsiteY34" fmla="*/ 903862 h 2226035"/>
                  <a:gd name="connsiteX35" fmla="*/ 2273644 w 2798015"/>
                  <a:gd name="connsiteY35" fmla="*/ 879148 h 2226035"/>
                  <a:gd name="connsiteX36" fmla="*/ 2211860 w 2798015"/>
                  <a:gd name="connsiteY36" fmla="*/ 854435 h 2226035"/>
                  <a:gd name="connsiteX37" fmla="*/ 1618735 w 2798015"/>
                  <a:gd name="connsiteY37" fmla="*/ 817364 h 2226035"/>
                  <a:gd name="connsiteX38" fmla="*/ 1532238 w 2798015"/>
                  <a:gd name="connsiteY38" fmla="*/ 780294 h 2226035"/>
                  <a:gd name="connsiteX39" fmla="*/ 1458098 w 2798015"/>
                  <a:gd name="connsiteY39" fmla="*/ 681440 h 2226035"/>
                  <a:gd name="connsiteX40" fmla="*/ 1408671 w 2798015"/>
                  <a:gd name="connsiteY40" fmla="*/ 594943 h 2226035"/>
                  <a:gd name="connsiteX41" fmla="*/ 1396314 w 2798015"/>
                  <a:gd name="connsiteY41" fmla="*/ 533159 h 2226035"/>
                  <a:gd name="connsiteX42" fmla="*/ 1359244 w 2798015"/>
                  <a:gd name="connsiteY42" fmla="*/ 496089 h 2226035"/>
                  <a:gd name="connsiteX43" fmla="*/ 1334530 w 2798015"/>
                  <a:gd name="connsiteY43" fmla="*/ 446662 h 2226035"/>
                  <a:gd name="connsiteX44" fmla="*/ 1285103 w 2798015"/>
                  <a:gd name="connsiteY44" fmla="*/ 360164 h 2226035"/>
                  <a:gd name="connsiteX45" fmla="*/ 1272746 w 2798015"/>
                  <a:gd name="connsiteY45" fmla="*/ 323094 h 2226035"/>
                  <a:gd name="connsiteX46" fmla="*/ 1248033 w 2798015"/>
                  <a:gd name="connsiteY46" fmla="*/ 286024 h 2226035"/>
                  <a:gd name="connsiteX47" fmla="*/ 1223319 w 2798015"/>
                  <a:gd name="connsiteY47" fmla="*/ 224240 h 2226035"/>
                  <a:gd name="connsiteX48" fmla="*/ 1161535 w 2798015"/>
                  <a:gd name="connsiteY48" fmla="*/ 137743 h 2226035"/>
                  <a:gd name="connsiteX49" fmla="*/ 1124465 w 2798015"/>
                  <a:gd name="connsiteY49" fmla="*/ 125386 h 2226035"/>
                  <a:gd name="connsiteX50" fmla="*/ 1099752 w 2798015"/>
                  <a:gd name="connsiteY50" fmla="*/ 75959 h 2226035"/>
                  <a:gd name="connsiteX51" fmla="*/ 1037968 w 2798015"/>
                  <a:gd name="connsiteY51" fmla="*/ 63602 h 2226035"/>
                  <a:gd name="connsiteX52" fmla="*/ 939114 w 2798015"/>
                  <a:gd name="connsiteY52" fmla="*/ 14175 h 2226035"/>
                  <a:gd name="connsiteX53" fmla="*/ 889687 w 2798015"/>
                  <a:gd name="connsiteY53" fmla="*/ 1818 h 2226035"/>
                  <a:gd name="connsiteX54" fmla="*/ 630195 w 2798015"/>
                  <a:gd name="connsiteY54" fmla="*/ 14175 h 2226035"/>
                  <a:gd name="connsiteX55" fmla="*/ 605481 w 2798015"/>
                  <a:gd name="connsiteY55" fmla="*/ 88316 h 2226035"/>
                  <a:gd name="connsiteX56" fmla="*/ 568411 w 2798015"/>
                  <a:gd name="connsiteY56" fmla="*/ 187170 h 2226035"/>
                  <a:gd name="connsiteX57" fmla="*/ 531341 w 2798015"/>
                  <a:gd name="connsiteY57" fmla="*/ 372521 h 2226035"/>
                  <a:gd name="connsiteX58" fmla="*/ 494271 w 2798015"/>
                  <a:gd name="connsiteY58" fmla="*/ 397235 h 2226035"/>
                  <a:gd name="connsiteX59" fmla="*/ 469557 w 2798015"/>
                  <a:gd name="connsiteY59" fmla="*/ 434305 h 2226035"/>
                  <a:gd name="connsiteX60" fmla="*/ 432487 w 2798015"/>
                  <a:gd name="connsiteY60" fmla="*/ 459018 h 2226035"/>
                  <a:gd name="connsiteX61" fmla="*/ 407773 w 2798015"/>
                  <a:gd name="connsiteY61" fmla="*/ 508445 h 2226035"/>
                  <a:gd name="connsiteX62" fmla="*/ 333633 w 2798015"/>
                  <a:gd name="connsiteY62" fmla="*/ 545516 h 2226035"/>
                  <a:gd name="connsiteX63" fmla="*/ 259492 w 2798015"/>
                  <a:gd name="connsiteY63" fmla="*/ 607299 h 2226035"/>
                  <a:gd name="connsiteX64" fmla="*/ 210065 w 2798015"/>
                  <a:gd name="connsiteY64" fmla="*/ 632013 h 2226035"/>
                  <a:gd name="connsiteX65" fmla="*/ 148281 w 2798015"/>
                  <a:gd name="connsiteY65" fmla="*/ 669083 h 2226035"/>
                  <a:gd name="connsiteX66" fmla="*/ 61784 w 2798015"/>
                  <a:gd name="connsiteY66" fmla="*/ 718510 h 2226035"/>
                  <a:gd name="connsiteX67" fmla="*/ 0 w 2798015"/>
                  <a:gd name="connsiteY67" fmla="*/ 891505 h 2226035"/>
                  <a:gd name="connsiteX68" fmla="*/ 12357 w 2798015"/>
                  <a:gd name="connsiteY68" fmla="*/ 978002 h 2226035"/>
                  <a:gd name="connsiteX69" fmla="*/ 86498 w 2798015"/>
                  <a:gd name="connsiteY69" fmla="*/ 1052143 h 2226035"/>
                  <a:gd name="connsiteX70" fmla="*/ 123568 w 2798015"/>
                  <a:gd name="connsiteY70" fmla="*/ 1064499 h 2226035"/>
                  <a:gd name="connsiteX71" fmla="*/ 259492 w 2798015"/>
                  <a:gd name="connsiteY71" fmla="*/ 1089213 h 2226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798015" h="2226035">
                    <a:moveTo>
                      <a:pt x="259492" y="1089213"/>
                    </a:moveTo>
                    <a:lnTo>
                      <a:pt x="259492" y="1089213"/>
                    </a:lnTo>
                    <a:cubicBezTo>
                      <a:pt x="284206" y="1126283"/>
                      <a:pt x="313708" y="1160575"/>
                      <a:pt x="333633" y="1200424"/>
                    </a:cubicBezTo>
                    <a:cubicBezTo>
                      <a:pt x="335565" y="1204289"/>
                      <a:pt x="366617" y="1313878"/>
                      <a:pt x="370703" y="1336348"/>
                    </a:cubicBezTo>
                    <a:cubicBezTo>
                      <a:pt x="375913" y="1365003"/>
                      <a:pt x="374691" y="1394948"/>
                      <a:pt x="383060" y="1422845"/>
                    </a:cubicBezTo>
                    <a:cubicBezTo>
                      <a:pt x="387327" y="1437070"/>
                      <a:pt x="399535" y="1447559"/>
                      <a:pt x="407773" y="1459916"/>
                    </a:cubicBezTo>
                    <a:cubicBezTo>
                      <a:pt x="473751" y="1789798"/>
                      <a:pt x="381817" y="1343423"/>
                      <a:pt x="432487" y="1558770"/>
                    </a:cubicBezTo>
                    <a:cubicBezTo>
                      <a:pt x="618153" y="2347852"/>
                      <a:pt x="364204" y="1938764"/>
                      <a:pt x="1767017" y="1966543"/>
                    </a:cubicBezTo>
                    <a:cubicBezTo>
                      <a:pt x="1779374" y="1970662"/>
                      <a:pt x="1791372" y="1976074"/>
                      <a:pt x="1804087" y="1978899"/>
                    </a:cubicBezTo>
                    <a:cubicBezTo>
                      <a:pt x="1828545" y="1984334"/>
                      <a:pt x="1853577" y="1986774"/>
                      <a:pt x="1878227" y="1991256"/>
                    </a:cubicBezTo>
                    <a:cubicBezTo>
                      <a:pt x="1898891" y="1995013"/>
                      <a:pt x="1919416" y="1999494"/>
                      <a:pt x="1940011" y="2003613"/>
                    </a:cubicBezTo>
                    <a:cubicBezTo>
                      <a:pt x="1952368" y="2011851"/>
                      <a:pt x="1963798" y="2021685"/>
                      <a:pt x="1977081" y="2028326"/>
                    </a:cubicBezTo>
                    <a:cubicBezTo>
                      <a:pt x="1988731" y="2034151"/>
                      <a:pt x="2002180" y="2035552"/>
                      <a:pt x="2014152" y="2040683"/>
                    </a:cubicBezTo>
                    <a:cubicBezTo>
                      <a:pt x="2031083" y="2047939"/>
                      <a:pt x="2047103" y="2057159"/>
                      <a:pt x="2063579" y="2065397"/>
                    </a:cubicBezTo>
                    <a:cubicBezTo>
                      <a:pt x="2092556" y="2152333"/>
                      <a:pt x="2049017" y="2050835"/>
                      <a:pt x="2125362" y="2127180"/>
                    </a:cubicBezTo>
                    <a:cubicBezTo>
                      <a:pt x="2134572" y="2136390"/>
                      <a:pt x="2128509" y="2155041"/>
                      <a:pt x="2137719" y="2164251"/>
                    </a:cubicBezTo>
                    <a:cubicBezTo>
                      <a:pt x="2150744" y="2177276"/>
                      <a:pt x="2171526" y="2179201"/>
                      <a:pt x="2187146" y="2188964"/>
                    </a:cubicBezTo>
                    <a:cubicBezTo>
                      <a:pt x="2204610" y="2199879"/>
                      <a:pt x="2220097" y="2213678"/>
                      <a:pt x="2236573" y="2226035"/>
                    </a:cubicBezTo>
                    <a:cubicBezTo>
                      <a:pt x="2277762" y="2221916"/>
                      <a:pt x="2319228" y="2219972"/>
                      <a:pt x="2360141" y="2213678"/>
                    </a:cubicBezTo>
                    <a:cubicBezTo>
                      <a:pt x="2373015" y="2211697"/>
                      <a:pt x="2385239" y="2206452"/>
                      <a:pt x="2397211" y="2201321"/>
                    </a:cubicBezTo>
                    <a:cubicBezTo>
                      <a:pt x="2433417" y="2185804"/>
                      <a:pt x="2452680" y="2174057"/>
                      <a:pt x="2483708" y="2151894"/>
                    </a:cubicBezTo>
                    <a:cubicBezTo>
                      <a:pt x="2500466" y="2139924"/>
                      <a:pt x="2518572" y="2129386"/>
                      <a:pt x="2533135" y="2114824"/>
                    </a:cubicBezTo>
                    <a:cubicBezTo>
                      <a:pt x="2577662" y="2070297"/>
                      <a:pt x="2559831" y="2070432"/>
                      <a:pt x="2594919" y="2028326"/>
                    </a:cubicBezTo>
                    <a:cubicBezTo>
                      <a:pt x="2606106" y="2014901"/>
                      <a:pt x="2619632" y="2003613"/>
                      <a:pt x="2631989" y="1991256"/>
                    </a:cubicBezTo>
                    <a:cubicBezTo>
                      <a:pt x="2674891" y="1862554"/>
                      <a:pt x="2631989" y="2006042"/>
                      <a:pt x="2631989" y="1682337"/>
                    </a:cubicBezTo>
                    <a:cubicBezTo>
                      <a:pt x="2631989" y="1599856"/>
                      <a:pt x="2631314" y="1516647"/>
                      <a:pt x="2644346" y="1435202"/>
                    </a:cubicBezTo>
                    <a:cubicBezTo>
                      <a:pt x="2652399" y="1384873"/>
                      <a:pt x="2709428" y="1351009"/>
                      <a:pt x="2743200" y="1323991"/>
                    </a:cubicBezTo>
                    <a:cubicBezTo>
                      <a:pt x="2747319" y="1311634"/>
                      <a:pt x="2747420" y="1297092"/>
                      <a:pt x="2755557" y="1286921"/>
                    </a:cubicBezTo>
                    <a:cubicBezTo>
                      <a:pt x="2764834" y="1275325"/>
                      <a:pt x="2789405" y="1276705"/>
                      <a:pt x="2792627" y="1262208"/>
                    </a:cubicBezTo>
                    <a:cubicBezTo>
                      <a:pt x="2818417" y="1146157"/>
                      <a:pt x="2746746" y="1179253"/>
                      <a:pt x="2681417" y="1113926"/>
                    </a:cubicBezTo>
                    <a:cubicBezTo>
                      <a:pt x="2669060" y="1101569"/>
                      <a:pt x="2659519" y="1085526"/>
                      <a:pt x="2644346" y="1076856"/>
                    </a:cubicBezTo>
                    <a:cubicBezTo>
                      <a:pt x="2629601" y="1068430"/>
                      <a:pt x="2611030" y="1069869"/>
                      <a:pt x="2594919" y="1064499"/>
                    </a:cubicBezTo>
                    <a:cubicBezTo>
                      <a:pt x="2573876" y="1057485"/>
                      <a:pt x="2553730" y="1048024"/>
                      <a:pt x="2533135" y="1039786"/>
                    </a:cubicBezTo>
                    <a:cubicBezTo>
                      <a:pt x="2473497" y="980148"/>
                      <a:pt x="2518726" y="1019383"/>
                      <a:pt x="2434281" y="965645"/>
                    </a:cubicBezTo>
                    <a:cubicBezTo>
                      <a:pt x="2339088" y="905067"/>
                      <a:pt x="2392914" y="924411"/>
                      <a:pt x="2310714" y="903862"/>
                    </a:cubicBezTo>
                    <a:cubicBezTo>
                      <a:pt x="2298357" y="895624"/>
                      <a:pt x="2286927" y="885790"/>
                      <a:pt x="2273644" y="879148"/>
                    </a:cubicBezTo>
                    <a:cubicBezTo>
                      <a:pt x="2253805" y="869228"/>
                      <a:pt x="2232629" y="862223"/>
                      <a:pt x="2211860" y="854435"/>
                    </a:cubicBezTo>
                    <a:cubicBezTo>
                      <a:pt x="2025632" y="784601"/>
                      <a:pt x="1805266" y="825654"/>
                      <a:pt x="1618735" y="817364"/>
                    </a:cubicBezTo>
                    <a:cubicBezTo>
                      <a:pt x="1588480" y="807280"/>
                      <a:pt x="1558962" y="799383"/>
                      <a:pt x="1532238" y="780294"/>
                    </a:cubicBezTo>
                    <a:cubicBezTo>
                      <a:pt x="1493098" y="752337"/>
                      <a:pt x="1483663" y="722344"/>
                      <a:pt x="1458098" y="681440"/>
                    </a:cubicBezTo>
                    <a:cubicBezTo>
                      <a:pt x="1414431" y="611573"/>
                      <a:pt x="1450860" y="679322"/>
                      <a:pt x="1408671" y="594943"/>
                    </a:cubicBezTo>
                    <a:cubicBezTo>
                      <a:pt x="1404552" y="574348"/>
                      <a:pt x="1405707" y="551944"/>
                      <a:pt x="1396314" y="533159"/>
                    </a:cubicBezTo>
                    <a:cubicBezTo>
                      <a:pt x="1388499" y="517529"/>
                      <a:pt x="1369401" y="510309"/>
                      <a:pt x="1359244" y="496089"/>
                    </a:cubicBezTo>
                    <a:cubicBezTo>
                      <a:pt x="1348537" y="481100"/>
                      <a:pt x="1342768" y="463138"/>
                      <a:pt x="1334530" y="446662"/>
                    </a:cubicBezTo>
                    <a:cubicBezTo>
                      <a:pt x="1307261" y="310320"/>
                      <a:pt x="1348133" y="438952"/>
                      <a:pt x="1285103" y="360164"/>
                    </a:cubicBezTo>
                    <a:cubicBezTo>
                      <a:pt x="1276966" y="349993"/>
                      <a:pt x="1278571" y="334744"/>
                      <a:pt x="1272746" y="323094"/>
                    </a:cubicBezTo>
                    <a:cubicBezTo>
                      <a:pt x="1266105" y="309811"/>
                      <a:pt x="1254674" y="299307"/>
                      <a:pt x="1248033" y="286024"/>
                    </a:cubicBezTo>
                    <a:cubicBezTo>
                      <a:pt x="1238113" y="266185"/>
                      <a:pt x="1233239" y="244079"/>
                      <a:pt x="1223319" y="224240"/>
                    </a:cubicBezTo>
                    <a:cubicBezTo>
                      <a:pt x="1216878" y="211358"/>
                      <a:pt x="1166335" y="141743"/>
                      <a:pt x="1161535" y="137743"/>
                    </a:cubicBezTo>
                    <a:cubicBezTo>
                      <a:pt x="1151529" y="129405"/>
                      <a:pt x="1136822" y="129505"/>
                      <a:pt x="1124465" y="125386"/>
                    </a:cubicBezTo>
                    <a:cubicBezTo>
                      <a:pt x="1116227" y="108910"/>
                      <a:pt x="1114741" y="86666"/>
                      <a:pt x="1099752" y="75959"/>
                    </a:cubicBezTo>
                    <a:cubicBezTo>
                      <a:pt x="1082662" y="63751"/>
                      <a:pt x="1058343" y="68696"/>
                      <a:pt x="1037968" y="63602"/>
                    </a:cubicBezTo>
                    <a:cubicBezTo>
                      <a:pt x="972116" y="47139"/>
                      <a:pt x="1023125" y="51513"/>
                      <a:pt x="939114" y="14175"/>
                    </a:cubicBezTo>
                    <a:cubicBezTo>
                      <a:pt x="923595" y="7278"/>
                      <a:pt x="906163" y="5937"/>
                      <a:pt x="889687" y="1818"/>
                    </a:cubicBezTo>
                    <a:cubicBezTo>
                      <a:pt x="803190" y="5937"/>
                      <a:pt x="713038" y="-11038"/>
                      <a:pt x="630195" y="14175"/>
                    </a:cubicBezTo>
                    <a:cubicBezTo>
                      <a:pt x="605273" y="21760"/>
                      <a:pt x="613719" y="63602"/>
                      <a:pt x="605481" y="88316"/>
                    </a:cubicBezTo>
                    <a:cubicBezTo>
                      <a:pt x="586106" y="146442"/>
                      <a:pt x="597971" y="113270"/>
                      <a:pt x="568411" y="187170"/>
                    </a:cubicBezTo>
                    <a:cubicBezTo>
                      <a:pt x="567814" y="192546"/>
                      <a:pt x="557626" y="354997"/>
                      <a:pt x="531341" y="372521"/>
                    </a:cubicBezTo>
                    <a:lnTo>
                      <a:pt x="494271" y="397235"/>
                    </a:lnTo>
                    <a:cubicBezTo>
                      <a:pt x="486033" y="409592"/>
                      <a:pt x="480058" y="423804"/>
                      <a:pt x="469557" y="434305"/>
                    </a:cubicBezTo>
                    <a:cubicBezTo>
                      <a:pt x="459056" y="444806"/>
                      <a:pt x="441994" y="447609"/>
                      <a:pt x="432487" y="459018"/>
                    </a:cubicBezTo>
                    <a:cubicBezTo>
                      <a:pt x="420694" y="473169"/>
                      <a:pt x="419565" y="494294"/>
                      <a:pt x="407773" y="508445"/>
                    </a:cubicBezTo>
                    <a:cubicBezTo>
                      <a:pt x="382478" y="538799"/>
                      <a:pt x="364959" y="529853"/>
                      <a:pt x="333633" y="545516"/>
                    </a:cubicBezTo>
                    <a:cubicBezTo>
                      <a:pt x="268256" y="578204"/>
                      <a:pt x="323261" y="561749"/>
                      <a:pt x="259492" y="607299"/>
                    </a:cubicBezTo>
                    <a:cubicBezTo>
                      <a:pt x="244503" y="618006"/>
                      <a:pt x="226167" y="623067"/>
                      <a:pt x="210065" y="632013"/>
                    </a:cubicBezTo>
                    <a:cubicBezTo>
                      <a:pt x="189070" y="643677"/>
                      <a:pt x="169276" y="657419"/>
                      <a:pt x="148281" y="669083"/>
                    </a:cubicBezTo>
                    <a:cubicBezTo>
                      <a:pt x="54218" y="721340"/>
                      <a:pt x="139458" y="666728"/>
                      <a:pt x="61784" y="718510"/>
                    </a:cubicBezTo>
                    <a:cubicBezTo>
                      <a:pt x="6050" y="857846"/>
                      <a:pt x="23117" y="799040"/>
                      <a:pt x="0" y="891505"/>
                    </a:cubicBezTo>
                    <a:cubicBezTo>
                      <a:pt x="4119" y="920337"/>
                      <a:pt x="2404" y="950630"/>
                      <a:pt x="12357" y="978002"/>
                    </a:cubicBezTo>
                    <a:cubicBezTo>
                      <a:pt x="23819" y="1009522"/>
                      <a:pt x="57184" y="1037486"/>
                      <a:pt x="86498" y="1052143"/>
                    </a:cubicBezTo>
                    <a:cubicBezTo>
                      <a:pt x="98148" y="1057968"/>
                      <a:pt x="111211" y="1060380"/>
                      <a:pt x="123568" y="1064499"/>
                    </a:cubicBezTo>
                    <a:cubicBezTo>
                      <a:pt x="198336" y="1114346"/>
                      <a:pt x="236838" y="1085094"/>
                      <a:pt x="259492" y="1089213"/>
                    </a:cubicBezTo>
                    <a:close/>
                  </a:path>
                </a:pathLst>
              </a:cu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E9E74EA-3751-47FE-9A73-2DB98E588202}"/>
                  </a:ext>
                </a:extLst>
              </p:cNvPr>
              <p:cNvSpPr/>
              <p:nvPr/>
            </p:nvSpPr>
            <p:spPr bwMode="gray">
              <a:xfrm>
                <a:off x="9002920" y="2451551"/>
                <a:ext cx="624303" cy="646331"/>
              </a:xfrm>
              <a:prstGeom prst="ellipse">
                <a:avLst/>
              </a:prstGeom>
              <a:solidFill>
                <a:srgbClr val="B1063A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Z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07772E2-6F94-462D-AF59-97A9CB41113F}"/>
                  </a:ext>
                </a:extLst>
              </p:cNvPr>
              <p:cNvSpPr/>
              <p:nvPr/>
            </p:nvSpPr>
            <p:spPr bwMode="gray">
              <a:xfrm>
                <a:off x="9358872" y="2992137"/>
                <a:ext cx="624303" cy="646331"/>
              </a:xfrm>
              <a:prstGeom prst="ellipse">
                <a:avLst/>
              </a:prstGeom>
              <a:solidFill>
                <a:srgbClr val="B1063A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F7B5C60-6F06-424E-B11C-6283AFB4EC53}"/>
                  </a:ext>
                </a:extLst>
              </p:cNvPr>
              <p:cNvSpPr/>
              <p:nvPr/>
            </p:nvSpPr>
            <p:spPr bwMode="gray">
              <a:xfrm>
                <a:off x="9841851" y="2433291"/>
                <a:ext cx="624303" cy="646331"/>
              </a:xfrm>
              <a:prstGeom prst="ellipse">
                <a:avLst/>
              </a:prstGeom>
              <a:solidFill>
                <a:srgbClr val="B1063A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W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11F7D42-7F84-42A3-BBE8-7CD7CB79F24E}"/>
                  </a:ext>
                </a:extLst>
              </p:cNvPr>
              <p:cNvSpPr/>
              <p:nvPr/>
            </p:nvSpPr>
            <p:spPr bwMode="gray">
              <a:xfrm>
                <a:off x="9404279" y="2484755"/>
                <a:ext cx="624303" cy="646331"/>
              </a:xfrm>
              <a:prstGeom prst="ellipse">
                <a:avLst/>
              </a:prstGeom>
              <a:solidFill>
                <a:srgbClr val="B1063A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F533D2-CFFF-482F-8326-AD67CC7F6297}"/>
                </a:ext>
              </a:extLst>
            </p:cNvPr>
            <p:cNvSpPr txBox="1"/>
            <p:nvPr/>
          </p:nvSpPr>
          <p:spPr bwMode="gray">
            <a:xfrm>
              <a:off x="10632761" y="2758536"/>
              <a:ext cx="243491" cy="160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sz="1400" b="1" i="1" dirty="0"/>
                <a:t>S’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CC61B766-0E95-4132-B4D1-90921FC7D3B3}"/>
              </a:ext>
            </a:extLst>
          </p:cNvPr>
          <p:cNvSpPr/>
          <p:nvPr/>
        </p:nvSpPr>
        <p:spPr bwMode="gray">
          <a:xfrm>
            <a:off x="9178898" y="1623890"/>
            <a:ext cx="509526" cy="540643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V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8A07DDB-A81B-4C7E-8C0F-DB2A887870A3}"/>
              </a:ext>
            </a:extLst>
          </p:cNvPr>
          <p:cNvGrpSpPr/>
          <p:nvPr/>
        </p:nvGrpSpPr>
        <p:grpSpPr>
          <a:xfrm>
            <a:off x="7172145" y="3385773"/>
            <a:ext cx="1325938" cy="789037"/>
            <a:chOff x="7172145" y="3385773"/>
            <a:chExt cx="1325938" cy="78903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BED88F3-CE9E-4A0F-8255-708346144111}"/>
                </a:ext>
              </a:extLst>
            </p:cNvPr>
            <p:cNvSpPr/>
            <p:nvPr/>
          </p:nvSpPr>
          <p:spPr bwMode="gray">
            <a:xfrm>
              <a:off x="7484596" y="3471359"/>
              <a:ext cx="254669" cy="22606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100" b="1" dirty="0"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230145-0C0E-4898-93A9-789CDDC77E96}"/>
                </a:ext>
              </a:extLst>
            </p:cNvPr>
            <p:cNvSpPr/>
            <p:nvPr/>
          </p:nvSpPr>
          <p:spPr bwMode="gray">
            <a:xfrm>
              <a:off x="7172145" y="3684365"/>
              <a:ext cx="254669" cy="226069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100" b="1" dirty="0"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0189BCC-1E97-4DE4-9920-584943494C95}"/>
                </a:ext>
              </a:extLst>
            </p:cNvPr>
            <p:cNvSpPr/>
            <p:nvPr/>
          </p:nvSpPr>
          <p:spPr bwMode="gray">
            <a:xfrm>
              <a:off x="7538348" y="3948741"/>
              <a:ext cx="254669" cy="22606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100" b="1" dirty="0"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5D181E1-E597-4D3D-8DE0-0FFA706971E5}"/>
                </a:ext>
              </a:extLst>
            </p:cNvPr>
            <p:cNvSpPr/>
            <p:nvPr/>
          </p:nvSpPr>
          <p:spPr bwMode="gray">
            <a:xfrm>
              <a:off x="7923936" y="3385773"/>
              <a:ext cx="254669" cy="22606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100" b="1" dirty="0"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5DEEC55-1402-4478-9AFA-9B780499C35A}"/>
                </a:ext>
              </a:extLst>
            </p:cNvPr>
            <p:cNvSpPr/>
            <p:nvPr/>
          </p:nvSpPr>
          <p:spPr bwMode="gray">
            <a:xfrm>
              <a:off x="7901704" y="3929587"/>
              <a:ext cx="254669" cy="22606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100" b="1" dirty="0">
                  <a:solidFill>
                    <a:sysClr val="windowText" lastClr="000000"/>
                  </a:solidFill>
                </a:rPr>
                <a:t>E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0218AB8-EEA9-4F16-A025-C90871DE1605}"/>
                </a:ext>
              </a:extLst>
            </p:cNvPr>
            <p:cNvSpPr/>
            <p:nvPr/>
          </p:nvSpPr>
          <p:spPr bwMode="gray">
            <a:xfrm>
              <a:off x="8243414" y="3678538"/>
              <a:ext cx="254669" cy="226069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100" b="1" dirty="0">
                  <a:solidFill>
                    <a:sysClr val="windowText" lastClr="000000"/>
                  </a:solidFill>
                </a:rPr>
                <a:t>F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A0BE855-01B7-4E52-B81B-E9B86730689D}"/>
                </a:ext>
              </a:extLst>
            </p:cNvPr>
            <p:cNvCxnSpPr>
              <a:cxnSpLocks/>
              <a:stCxn id="37" idx="6"/>
              <a:endCxn id="40" idx="2"/>
            </p:cNvCxnSpPr>
            <p:nvPr/>
          </p:nvCxnSpPr>
          <p:spPr bwMode="gray">
            <a:xfrm flipV="1">
              <a:off x="7739265" y="3498808"/>
              <a:ext cx="184671" cy="8558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0D4B143-52E2-4A8E-B351-5F23D13C3EA2}"/>
                </a:ext>
              </a:extLst>
            </p:cNvPr>
            <p:cNvCxnSpPr>
              <a:cxnSpLocks/>
              <a:stCxn id="37" idx="3"/>
              <a:endCxn id="38" idx="7"/>
            </p:cNvCxnSpPr>
            <p:nvPr/>
          </p:nvCxnSpPr>
          <p:spPr bwMode="gray">
            <a:xfrm flipH="1">
              <a:off x="7389519" y="3664321"/>
              <a:ext cx="132372" cy="5315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F47140A-B988-4F18-ABD1-DDC1806B499A}"/>
                </a:ext>
              </a:extLst>
            </p:cNvPr>
            <p:cNvCxnSpPr>
              <a:cxnSpLocks/>
              <a:stCxn id="38" idx="5"/>
              <a:endCxn id="39" idx="1"/>
            </p:cNvCxnSpPr>
            <p:nvPr/>
          </p:nvCxnSpPr>
          <p:spPr bwMode="gray">
            <a:xfrm>
              <a:off x="7389519" y="3877327"/>
              <a:ext cx="186124" cy="10452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C5C3888-AA3C-4AFC-B2C6-678BB04352D0}"/>
                </a:ext>
              </a:extLst>
            </p:cNvPr>
            <p:cNvCxnSpPr>
              <a:cxnSpLocks/>
              <a:stCxn id="41" idx="2"/>
              <a:endCxn id="39" idx="6"/>
            </p:cNvCxnSpPr>
            <p:nvPr/>
          </p:nvCxnSpPr>
          <p:spPr bwMode="gray">
            <a:xfrm flipH="1">
              <a:off x="7793017" y="4042622"/>
              <a:ext cx="108687" cy="1915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1DD1679-2D5B-4578-A7B3-2BD43919DBFB}"/>
                </a:ext>
              </a:extLst>
            </p:cNvPr>
            <p:cNvCxnSpPr>
              <a:cxnSpLocks/>
              <a:stCxn id="41" idx="7"/>
              <a:endCxn id="42" idx="4"/>
            </p:cNvCxnSpPr>
            <p:nvPr/>
          </p:nvCxnSpPr>
          <p:spPr bwMode="gray">
            <a:xfrm flipV="1">
              <a:off x="8119078" y="3904607"/>
              <a:ext cx="251671" cy="5808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777745A-1EFB-4619-9BB7-6E525013CA0B}"/>
                </a:ext>
              </a:extLst>
            </p:cNvPr>
            <p:cNvCxnSpPr>
              <a:cxnSpLocks/>
              <a:stCxn id="42" idx="0"/>
              <a:endCxn id="40" idx="5"/>
            </p:cNvCxnSpPr>
            <p:nvPr/>
          </p:nvCxnSpPr>
          <p:spPr bwMode="gray">
            <a:xfrm flipH="1" flipV="1">
              <a:off x="8141310" y="3578735"/>
              <a:ext cx="229439" cy="9980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A192786-C630-4324-A039-A0404CBCE06C}"/>
                </a:ext>
              </a:extLst>
            </p:cNvPr>
            <p:cNvCxnSpPr>
              <a:cxnSpLocks/>
              <a:stCxn id="41" idx="1"/>
              <a:endCxn id="37" idx="5"/>
            </p:cNvCxnSpPr>
            <p:nvPr/>
          </p:nvCxnSpPr>
          <p:spPr bwMode="gray">
            <a:xfrm flipH="1" flipV="1">
              <a:off x="7701970" y="3664321"/>
              <a:ext cx="237029" cy="29837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44C711C-5841-4DB9-A1D6-26D74B5595B3}"/>
                </a:ext>
              </a:extLst>
            </p:cNvPr>
            <p:cNvCxnSpPr>
              <a:cxnSpLocks/>
              <a:stCxn id="39" idx="7"/>
              <a:endCxn id="40" idx="4"/>
            </p:cNvCxnSpPr>
            <p:nvPr/>
          </p:nvCxnSpPr>
          <p:spPr bwMode="gray">
            <a:xfrm flipV="1">
              <a:off x="7755722" y="3611842"/>
              <a:ext cx="295549" cy="37000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9981A08-AB0C-4AE1-8BD1-0BF5474C863A}"/>
              </a:ext>
            </a:extLst>
          </p:cNvPr>
          <p:cNvSpPr/>
          <p:nvPr/>
        </p:nvSpPr>
        <p:spPr bwMode="gray">
          <a:xfrm>
            <a:off x="7123515" y="3399690"/>
            <a:ext cx="1231500" cy="755966"/>
          </a:xfrm>
          <a:custGeom>
            <a:avLst/>
            <a:gdLst>
              <a:gd name="connsiteX0" fmla="*/ 12405 w 2305332"/>
              <a:gd name="connsiteY0" fmla="*/ 1226127 h 2251363"/>
              <a:gd name="connsiteX1" fmla="*/ 12405 w 2305332"/>
              <a:gd name="connsiteY1" fmla="*/ 1226127 h 2251363"/>
              <a:gd name="connsiteX2" fmla="*/ 19332 w 2305332"/>
              <a:gd name="connsiteY2" fmla="*/ 1108363 h 2251363"/>
              <a:gd name="connsiteX3" fmla="*/ 26259 w 2305332"/>
              <a:gd name="connsiteY3" fmla="*/ 1087582 h 2251363"/>
              <a:gd name="connsiteX4" fmla="*/ 33186 w 2305332"/>
              <a:gd name="connsiteY4" fmla="*/ 983672 h 2251363"/>
              <a:gd name="connsiteX5" fmla="*/ 47041 w 2305332"/>
              <a:gd name="connsiteY5" fmla="*/ 942109 h 2251363"/>
              <a:gd name="connsiteX6" fmla="*/ 67823 w 2305332"/>
              <a:gd name="connsiteY6" fmla="*/ 879763 h 2251363"/>
              <a:gd name="connsiteX7" fmla="*/ 88605 w 2305332"/>
              <a:gd name="connsiteY7" fmla="*/ 831272 h 2251363"/>
              <a:gd name="connsiteX8" fmla="*/ 95532 w 2305332"/>
              <a:gd name="connsiteY8" fmla="*/ 810491 h 2251363"/>
              <a:gd name="connsiteX9" fmla="*/ 102459 w 2305332"/>
              <a:gd name="connsiteY9" fmla="*/ 782782 h 2251363"/>
              <a:gd name="connsiteX10" fmla="*/ 123241 w 2305332"/>
              <a:gd name="connsiteY10" fmla="*/ 768927 h 2251363"/>
              <a:gd name="connsiteX11" fmla="*/ 130168 w 2305332"/>
              <a:gd name="connsiteY11" fmla="*/ 706582 h 2251363"/>
              <a:gd name="connsiteX12" fmla="*/ 137095 w 2305332"/>
              <a:gd name="connsiteY12" fmla="*/ 685800 h 2251363"/>
              <a:gd name="connsiteX13" fmla="*/ 144023 w 2305332"/>
              <a:gd name="connsiteY13" fmla="*/ 602672 h 2251363"/>
              <a:gd name="connsiteX14" fmla="*/ 150950 w 2305332"/>
              <a:gd name="connsiteY14" fmla="*/ 554182 h 2251363"/>
              <a:gd name="connsiteX15" fmla="*/ 185586 w 2305332"/>
              <a:gd name="connsiteY15" fmla="*/ 498763 h 2251363"/>
              <a:gd name="connsiteX16" fmla="*/ 220223 w 2305332"/>
              <a:gd name="connsiteY16" fmla="*/ 450272 h 2251363"/>
              <a:gd name="connsiteX17" fmla="*/ 234077 w 2305332"/>
              <a:gd name="connsiteY17" fmla="*/ 429491 h 2251363"/>
              <a:gd name="connsiteX18" fmla="*/ 254859 w 2305332"/>
              <a:gd name="connsiteY18" fmla="*/ 415636 h 2251363"/>
              <a:gd name="connsiteX19" fmla="*/ 310277 w 2305332"/>
              <a:gd name="connsiteY19" fmla="*/ 394854 h 2251363"/>
              <a:gd name="connsiteX20" fmla="*/ 372623 w 2305332"/>
              <a:gd name="connsiteY20" fmla="*/ 387927 h 2251363"/>
              <a:gd name="connsiteX21" fmla="*/ 455750 w 2305332"/>
              <a:gd name="connsiteY21" fmla="*/ 374072 h 2251363"/>
              <a:gd name="connsiteX22" fmla="*/ 497314 w 2305332"/>
              <a:gd name="connsiteY22" fmla="*/ 360218 h 2251363"/>
              <a:gd name="connsiteX23" fmla="*/ 566586 w 2305332"/>
              <a:gd name="connsiteY23" fmla="*/ 318654 h 2251363"/>
              <a:gd name="connsiteX24" fmla="*/ 580441 w 2305332"/>
              <a:gd name="connsiteY24" fmla="*/ 270163 h 2251363"/>
              <a:gd name="connsiteX25" fmla="*/ 601223 w 2305332"/>
              <a:gd name="connsiteY25" fmla="*/ 256309 h 2251363"/>
              <a:gd name="connsiteX26" fmla="*/ 628932 w 2305332"/>
              <a:gd name="connsiteY26" fmla="*/ 214745 h 2251363"/>
              <a:gd name="connsiteX27" fmla="*/ 642786 w 2305332"/>
              <a:gd name="connsiteY27" fmla="*/ 166254 h 2251363"/>
              <a:gd name="connsiteX28" fmla="*/ 670495 w 2305332"/>
              <a:gd name="connsiteY28" fmla="*/ 124691 h 2251363"/>
              <a:gd name="connsiteX29" fmla="*/ 691277 w 2305332"/>
              <a:gd name="connsiteY29" fmla="*/ 110836 h 2251363"/>
              <a:gd name="connsiteX30" fmla="*/ 732841 w 2305332"/>
              <a:gd name="connsiteY30" fmla="*/ 69272 h 2251363"/>
              <a:gd name="connsiteX31" fmla="*/ 753623 w 2305332"/>
              <a:gd name="connsiteY31" fmla="*/ 62345 h 2251363"/>
              <a:gd name="connsiteX32" fmla="*/ 774405 w 2305332"/>
              <a:gd name="connsiteY32" fmla="*/ 48491 h 2251363"/>
              <a:gd name="connsiteX33" fmla="*/ 815968 w 2305332"/>
              <a:gd name="connsiteY33" fmla="*/ 41563 h 2251363"/>
              <a:gd name="connsiteX34" fmla="*/ 843677 w 2305332"/>
              <a:gd name="connsiteY34" fmla="*/ 13854 h 2251363"/>
              <a:gd name="connsiteX35" fmla="*/ 871386 w 2305332"/>
              <a:gd name="connsiteY35" fmla="*/ 6927 h 2251363"/>
              <a:gd name="connsiteX36" fmla="*/ 933732 w 2305332"/>
              <a:gd name="connsiteY36" fmla="*/ 0 h 2251363"/>
              <a:gd name="connsiteX37" fmla="*/ 1203895 w 2305332"/>
              <a:gd name="connsiteY37" fmla="*/ 6927 h 2251363"/>
              <a:gd name="connsiteX38" fmla="*/ 1245459 w 2305332"/>
              <a:gd name="connsiteY38" fmla="*/ 20782 h 2251363"/>
              <a:gd name="connsiteX39" fmla="*/ 1259314 w 2305332"/>
              <a:gd name="connsiteY39" fmla="*/ 41563 h 2251363"/>
              <a:gd name="connsiteX40" fmla="*/ 1280095 w 2305332"/>
              <a:gd name="connsiteY40" fmla="*/ 55418 h 2251363"/>
              <a:gd name="connsiteX41" fmla="*/ 1307805 w 2305332"/>
              <a:gd name="connsiteY41" fmla="*/ 96982 h 2251363"/>
              <a:gd name="connsiteX42" fmla="*/ 1321659 w 2305332"/>
              <a:gd name="connsiteY42" fmla="*/ 117763 h 2251363"/>
              <a:gd name="connsiteX43" fmla="*/ 1328586 w 2305332"/>
              <a:gd name="connsiteY43" fmla="*/ 138545 h 2251363"/>
              <a:gd name="connsiteX44" fmla="*/ 1356295 w 2305332"/>
              <a:gd name="connsiteY44" fmla="*/ 187036 h 2251363"/>
              <a:gd name="connsiteX45" fmla="*/ 1390932 w 2305332"/>
              <a:gd name="connsiteY45" fmla="*/ 235527 h 2251363"/>
              <a:gd name="connsiteX46" fmla="*/ 1397859 w 2305332"/>
              <a:gd name="connsiteY46" fmla="*/ 256309 h 2251363"/>
              <a:gd name="connsiteX47" fmla="*/ 1439423 w 2305332"/>
              <a:gd name="connsiteY47" fmla="*/ 290945 h 2251363"/>
              <a:gd name="connsiteX48" fmla="*/ 1467132 w 2305332"/>
              <a:gd name="connsiteY48" fmla="*/ 367145 h 2251363"/>
              <a:gd name="connsiteX49" fmla="*/ 1480986 w 2305332"/>
              <a:gd name="connsiteY49" fmla="*/ 429491 h 2251363"/>
              <a:gd name="connsiteX50" fmla="*/ 1501768 w 2305332"/>
              <a:gd name="connsiteY50" fmla="*/ 498763 h 2251363"/>
              <a:gd name="connsiteX51" fmla="*/ 1508695 w 2305332"/>
              <a:gd name="connsiteY51" fmla="*/ 554182 h 2251363"/>
              <a:gd name="connsiteX52" fmla="*/ 1515623 w 2305332"/>
              <a:gd name="connsiteY52" fmla="*/ 574963 h 2251363"/>
              <a:gd name="connsiteX53" fmla="*/ 1536405 w 2305332"/>
              <a:gd name="connsiteY53" fmla="*/ 630382 h 2251363"/>
              <a:gd name="connsiteX54" fmla="*/ 1543332 w 2305332"/>
              <a:gd name="connsiteY54" fmla="*/ 727363 h 2251363"/>
              <a:gd name="connsiteX55" fmla="*/ 1550259 w 2305332"/>
              <a:gd name="connsiteY55" fmla="*/ 748145 h 2251363"/>
              <a:gd name="connsiteX56" fmla="*/ 1564114 w 2305332"/>
              <a:gd name="connsiteY56" fmla="*/ 831272 h 2251363"/>
              <a:gd name="connsiteX57" fmla="*/ 1571041 w 2305332"/>
              <a:gd name="connsiteY57" fmla="*/ 852054 h 2251363"/>
              <a:gd name="connsiteX58" fmla="*/ 1598750 w 2305332"/>
              <a:gd name="connsiteY58" fmla="*/ 921327 h 2251363"/>
              <a:gd name="connsiteX59" fmla="*/ 1619532 w 2305332"/>
              <a:gd name="connsiteY59" fmla="*/ 935182 h 2251363"/>
              <a:gd name="connsiteX60" fmla="*/ 1640314 w 2305332"/>
              <a:gd name="connsiteY60" fmla="*/ 1018309 h 2251363"/>
              <a:gd name="connsiteX61" fmla="*/ 1654168 w 2305332"/>
              <a:gd name="connsiteY61" fmla="*/ 1039091 h 2251363"/>
              <a:gd name="connsiteX62" fmla="*/ 1661095 w 2305332"/>
              <a:gd name="connsiteY62" fmla="*/ 1059872 h 2251363"/>
              <a:gd name="connsiteX63" fmla="*/ 1681877 w 2305332"/>
              <a:gd name="connsiteY63" fmla="*/ 1080654 h 2251363"/>
              <a:gd name="connsiteX64" fmla="*/ 1695732 w 2305332"/>
              <a:gd name="connsiteY64" fmla="*/ 1101436 h 2251363"/>
              <a:gd name="connsiteX65" fmla="*/ 1737295 w 2305332"/>
              <a:gd name="connsiteY65" fmla="*/ 1129145 h 2251363"/>
              <a:gd name="connsiteX66" fmla="*/ 1758077 w 2305332"/>
              <a:gd name="connsiteY66" fmla="*/ 1163782 h 2251363"/>
              <a:gd name="connsiteX67" fmla="*/ 1785786 w 2305332"/>
              <a:gd name="connsiteY67" fmla="*/ 1177636 h 2251363"/>
              <a:gd name="connsiteX68" fmla="*/ 1806568 w 2305332"/>
              <a:gd name="connsiteY68" fmla="*/ 1191491 h 2251363"/>
              <a:gd name="connsiteX69" fmla="*/ 1813495 w 2305332"/>
              <a:gd name="connsiteY69" fmla="*/ 1212272 h 2251363"/>
              <a:gd name="connsiteX70" fmla="*/ 1855059 w 2305332"/>
              <a:gd name="connsiteY70" fmla="*/ 1239982 h 2251363"/>
              <a:gd name="connsiteX71" fmla="*/ 1889695 w 2305332"/>
              <a:gd name="connsiteY71" fmla="*/ 1288472 h 2251363"/>
              <a:gd name="connsiteX72" fmla="*/ 1931259 w 2305332"/>
              <a:gd name="connsiteY72" fmla="*/ 1316182 h 2251363"/>
              <a:gd name="connsiteX73" fmla="*/ 1945114 w 2305332"/>
              <a:gd name="connsiteY73" fmla="*/ 1336963 h 2251363"/>
              <a:gd name="connsiteX74" fmla="*/ 1986677 w 2305332"/>
              <a:gd name="connsiteY74" fmla="*/ 1364672 h 2251363"/>
              <a:gd name="connsiteX75" fmla="*/ 2000532 w 2305332"/>
              <a:gd name="connsiteY75" fmla="*/ 1385454 h 2251363"/>
              <a:gd name="connsiteX76" fmla="*/ 2028241 w 2305332"/>
              <a:gd name="connsiteY76" fmla="*/ 1392382 h 2251363"/>
              <a:gd name="connsiteX77" fmla="*/ 2049023 w 2305332"/>
              <a:gd name="connsiteY77" fmla="*/ 1399309 h 2251363"/>
              <a:gd name="connsiteX78" fmla="*/ 2076732 w 2305332"/>
              <a:gd name="connsiteY78" fmla="*/ 1413163 h 2251363"/>
              <a:gd name="connsiteX79" fmla="*/ 2132150 w 2305332"/>
              <a:gd name="connsiteY79" fmla="*/ 1427018 h 2251363"/>
              <a:gd name="connsiteX80" fmla="*/ 2152932 w 2305332"/>
              <a:gd name="connsiteY80" fmla="*/ 1440872 h 2251363"/>
              <a:gd name="connsiteX81" fmla="*/ 2166786 w 2305332"/>
              <a:gd name="connsiteY81" fmla="*/ 1461654 h 2251363"/>
              <a:gd name="connsiteX82" fmla="*/ 2187568 w 2305332"/>
              <a:gd name="connsiteY82" fmla="*/ 1468582 h 2251363"/>
              <a:gd name="connsiteX83" fmla="*/ 2215277 w 2305332"/>
              <a:gd name="connsiteY83" fmla="*/ 1524000 h 2251363"/>
              <a:gd name="connsiteX84" fmla="*/ 2222205 w 2305332"/>
              <a:gd name="connsiteY84" fmla="*/ 1544782 h 2251363"/>
              <a:gd name="connsiteX85" fmla="*/ 2263768 w 2305332"/>
              <a:gd name="connsiteY85" fmla="*/ 1586345 h 2251363"/>
              <a:gd name="connsiteX86" fmla="*/ 2270695 w 2305332"/>
              <a:gd name="connsiteY86" fmla="*/ 1620982 h 2251363"/>
              <a:gd name="connsiteX87" fmla="*/ 2305332 w 2305332"/>
              <a:gd name="connsiteY87" fmla="*/ 1669472 h 2251363"/>
              <a:gd name="connsiteX88" fmla="*/ 2291477 w 2305332"/>
              <a:gd name="connsiteY88" fmla="*/ 1828800 h 2251363"/>
              <a:gd name="connsiteX89" fmla="*/ 2277623 w 2305332"/>
              <a:gd name="connsiteY89" fmla="*/ 1849582 h 2251363"/>
              <a:gd name="connsiteX90" fmla="*/ 2270695 w 2305332"/>
              <a:gd name="connsiteY90" fmla="*/ 1870363 h 2251363"/>
              <a:gd name="connsiteX91" fmla="*/ 2256841 w 2305332"/>
              <a:gd name="connsiteY91" fmla="*/ 1918854 h 2251363"/>
              <a:gd name="connsiteX92" fmla="*/ 2242986 w 2305332"/>
              <a:gd name="connsiteY92" fmla="*/ 1946563 h 2251363"/>
              <a:gd name="connsiteX93" fmla="*/ 2222205 w 2305332"/>
              <a:gd name="connsiteY93" fmla="*/ 1953491 h 2251363"/>
              <a:gd name="connsiteX94" fmla="*/ 2187568 w 2305332"/>
              <a:gd name="connsiteY94" fmla="*/ 2001982 h 2251363"/>
              <a:gd name="connsiteX95" fmla="*/ 2159859 w 2305332"/>
              <a:gd name="connsiteY95" fmla="*/ 2043545 h 2251363"/>
              <a:gd name="connsiteX96" fmla="*/ 2146005 w 2305332"/>
              <a:gd name="connsiteY96" fmla="*/ 2064327 h 2251363"/>
              <a:gd name="connsiteX97" fmla="*/ 2118295 w 2305332"/>
              <a:gd name="connsiteY97" fmla="*/ 2085109 h 2251363"/>
              <a:gd name="connsiteX98" fmla="*/ 2111368 w 2305332"/>
              <a:gd name="connsiteY98" fmla="*/ 2105891 h 2251363"/>
              <a:gd name="connsiteX99" fmla="*/ 2083659 w 2305332"/>
              <a:gd name="connsiteY99" fmla="*/ 2182091 h 2251363"/>
              <a:gd name="connsiteX100" fmla="*/ 2062877 w 2305332"/>
              <a:gd name="connsiteY100" fmla="*/ 2195945 h 2251363"/>
              <a:gd name="connsiteX101" fmla="*/ 2042095 w 2305332"/>
              <a:gd name="connsiteY101" fmla="*/ 2202872 h 2251363"/>
              <a:gd name="connsiteX102" fmla="*/ 1993605 w 2305332"/>
              <a:gd name="connsiteY102" fmla="*/ 2230582 h 2251363"/>
              <a:gd name="connsiteX103" fmla="*/ 1972823 w 2305332"/>
              <a:gd name="connsiteY103" fmla="*/ 2237509 h 2251363"/>
              <a:gd name="connsiteX104" fmla="*/ 1889695 w 2305332"/>
              <a:gd name="connsiteY104" fmla="*/ 2251363 h 2251363"/>
              <a:gd name="connsiteX105" fmla="*/ 1141550 w 2305332"/>
              <a:gd name="connsiteY105" fmla="*/ 2244436 h 2251363"/>
              <a:gd name="connsiteX106" fmla="*/ 1058423 w 2305332"/>
              <a:gd name="connsiteY106" fmla="*/ 2223654 h 2251363"/>
              <a:gd name="connsiteX107" fmla="*/ 635859 w 2305332"/>
              <a:gd name="connsiteY107" fmla="*/ 2216727 h 2251363"/>
              <a:gd name="connsiteX108" fmla="*/ 615077 w 2305332"/>
              <a:gd name="connsiteY108" fmla="*/ 2195945 h 2251363"/>
              <a:gd name="connsiteX109" fmla="*/ 594295 w 2305332"/>
              <a:gd name="connsiteY109" fmla="*/ 2182091 h 2251363"/>
              <a:gd name="connsiteX110" fmla="*/ 580441 w 2305332"/>
              <a:gd name="connsiteY110" fmla="*/ 2161309 h 2251363"/>
              <a:gd name="connsiteX111" fmla="*/ 545805 w 2305332"/>
              <a:gd name="connsiteY111" fmla="*/ 2112818 h 2251363"/>
              <a:gd name="connsiteX112" fmla="*/ 518095 w 2305332"/>
              <a:gd name="connsiteY112" fmla="*/ 2036618 h 2251363"/>
              <a:gd name="connsiteX113" fmla="*/ 497314 w 2305332"/>
              <a:gd name="connsiteY113" fmla="*/ 2015836 h 2251363"/>
              <a:gd name="connsiteX114" fmla="*/ 448823 w 2305332"/>
              <a:gd name="connsiteY114" fmla="*/ 1967345 h 2251363"/>
              <a:gd name="connsiteX115" fmla="*/ 386477 w 2305332"/>
              <a:gd name="connsiteY115" fmla="*/ 1905000 h 2251363"/>
              <a:gd name="connsiteX116" fmla="*/ 365695 w 2305332"/>
              <a:gd name="connsiteY116" fmla="*/ 1898072 h 2251363"/>
              <a:gd name="connsiteX117" fmla="*/ 351841 w 2305332"/>
              <a:gd name="connsiteY117" fmla="*/ 1877291 h 2251363"/>
              <a:gd name="connsiteX118" fmla="*/ 310277 w 2305332"/>
              <a:gd name="connsiteY118" fmla="*/ 1856509 h 2251363"/>
              <a:gd name="connsiteX119" fmla="*/ 275641 w 2305332"/>
              <a:gd name="connsiteY119" fmla="*/ 1835727 h 2251363"/>
              <a:gd name="connsiteX120" fmla="*/ 247932 w 2305332"/>
              <a:gd name="connsiteY120" fmla="*/ 1780309 h 2251363"/>
              <a:gd name="connsiteX121" fmla="*/ 220223 w 2305332"/>
              <a:gd name="connsiteY121" fmla="*/ 1731818 h 2251363"/>
              <a:gd name="connsiteX122" fmla="*/ 213295 w 2305332"/>
              <a:gd name="connsiteY122" fmla="*/ 1704109 h 2251363"/>
              <a:gd name="connsiteX123" fmla="*/ 206368 w 2305332"/>
              <a:gd name="connsiteY123" fmla="*/ 1648691 h 2251363"/>
              <a:gd name="connsiteX124" fmla="*/ 199441 w 2305332"/>
              <a:gd name="connsiteY124" fmla="*/ 1627909 h 2251363"/>
              <a:gd name="connsiteX125" fmla="*/ 192514 w 2305332"/>
              <a:gd name="connsiteY125" fmla="*/ 1579418 h 2251363"/>
              <a:gd name="connsiteX126" fmla="*/ 185586 w 2305332"/>
              <a:gd name="connsiteY126" fmla="*/ 1517072 h 2251363"/>
              <a:gd name="connsiteX127" fmla="*/ 164805 w 2305332"/>
              <a:gd name="connsiteY127" fmla="*/ 1461654 h 2251363"/>
              <a:gd name="connsiteX128" fmla="*/ 137095 w 2305332"/>
              <a:gd name="connsiteY128" fmla="*/ 1420091 h 2251363"/>
              <a:gd name="connsiteX129" fmla="*/ 109386 w 2305332"/>
              <a:gd name="connsiteY129" fmla="*/ 1406236 h 2251363"/>
              <a:gd name="connsiteX130" fmla="*/ 53968 w 2305332"/>
              <a:gd name="connsiteY130" fmla="*/ 1350818 h 2251363"/>
              <a:gd name="connsiteX131" fmla="*/ 40114 w 2305332"/>
              <a:gd name="connsiteY131" fmla="*/ 1323109 h 2251363"/>
              <a:gd name="connsiteX132" fmla="*/ 33186 w 2305332"/>
              <a:gd name="connsiteY132" fmla="*/ 1288472 h 2251363"/>
              <a:gd name="connsiteX133" fmla="*/ 12405 w 2305332"/>
              <a:gd name="connsiteY133" fmla="*/ 1267691 h 2251363"/>
              <a:gd name="connsiteX134" fmla="*/ 5477 w 2305332"/>
              <a:gd name="connsiteY134" fmla="*/ 1239982 h 2251363"/>
              <a:gd name="connsiteX135" fmla="*/ 12405 w 2305332"/>
              <a:gd name="connsiteY135" fmla="*/ 1226127 h 225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05332" h="2251363">
                <a:moveTo>
                  <a:pt x="12405" y="1226127"/>
                </a:moveTo>
                <a:lnTo>
                  <a:pt x="12405" y="1226127"/>
                </a:lnTo>
                <a:cubicBezTo>
                  <a:pt x="14714" y="1186872"/>
                  <a:pt x="15419" y="1147490"/>
                  <a:pt x="19332" y="1108363"/>
                </a:cubicBezTo>
                <a:cubicBezTo>
                  <a:pt x="20059" y="1101098"/>
                  <a:pt x="25453" y="1094839"/>
                  <a:pt x="26259" y="1087582"/>
                </a:cubicBezTo>
                <a:cubicBezTo>
                  <a:pt x="30092" y="1053081"/>
                  <a:pt x="28277" y="1018037"/>
                  <a:pt x="33186" y="983672"/>
                </a:cubicBezTo>
                <a:cubicBezTo>
                  <a:pt x="35251" y="969215"/>
                  <a:pt x="44177" y="956429"/>
                  <a:pt x="47041" y="942109"/>
                </a:cubicBezTo>
                <a:cubicBezTo>
                  <a:pt x="55993" y="897346"/>
                  <a:pt x="48702" y="918003"/>
                  <a:pt x="67823" y="879763"/>
                </a:cubicBezTo>
                <a:cubicBezTo>
                  <a:pt x="82239" y="822096"/>
                  <a:pt x="64685" y="879110"/>
                  <a:pt x="88605" y="831272"/>
                </a:cubicBezTo>
                <a:cubicBezTo>
                  <a:pt x="91870" y="824741"/>
                  <a:pt x="93526" y="817512"/>
                  <a:pt x="95532" y="810491"/>
                </a:cubicBezTo>
                <a:cubicBezTo>
                  <a:pt x="98147" y="801337"/>
                  <a:pt x="97178" y="790704"/>
                  <a:pt x="102459" y="782782"/>
                </a:cubicBezTo>
                <a:cubicBezTo>
                  <a:pt x="107077" y="775855"/>
                  <a:pt x="116314" y="773545"/>
                  <a:pt x="123241" y="768927"/>
                </a:cubicBezTo>
                <a:cubicBezTo>
                  <a:pt x="125550" y="748145"/>
                  <a:pt x="126731" y="727207"/>
                  <a:pt x="130168" y="706582"/>
                </a:cubicBezTo>
                <a:cubicBezTo>
                  <a:pt x="131368" y="699379"/>
                  <a:pt x="136130" y="693038"/>
                  <a:pt x="137095" y="685800"/>
                </a:cubicBezTo>
                <a:cubicBezTo>
                  <a:pt x="140770" y="658239"/>
                  <a:pt x="141112" y="630325"/>
                  <a:pt x="144023" y="602672"/>
                </a:cubicBezTo>
                <a:cubicBezTo>
                  <a:pt x="145732" y="586434"/>
                  <a:pt x="144886" y="569342"/>
                  <a:pt x="150950" y="554182"/>
                </a:cubicBezTo>
                <a:cubicBezTo>
                  <a:pt x="159040" y="533956"/>
                  <a:pt x="178697" y="519429"/>
                  <a:pt x="185586" y="498763"/>
                </a:cubicBezTo>
                <a:cubicBezTo>
                  <a:pt x="201750" y="450273"/>
                  <a:pt x="185587" y="461819"/>
                  <a:pt x="220223" y="450272"/>
                </a:cubicBezTo>
                <a:cubicBezTo>
                  <a:pt x="224841" y="443345"/>
                  <a:pt x="228190" y="435378"/>
                  <a:pt x="234077" y="429491"/>
                </a:cubicBezTo>
                <a:cubicBezTo>
                  <a:pt x="239964" y="423604"/>
                  <a:pt x="247412" y="419359"/>
                  <a:pt x="254859" y="415636"/>
                </a:cubicBezTo>
                <a:cubicBezTo>
                  <a:pt x="256105" y="415013"/>
                  <a:pt x="301288" y="396352"/>
                  <a:pt x="310277" y="394854"/>
                </a:cubicBezTo>
                <a:cubicBezTo>
                  <a:pt x="330902" y="391416"/>
                  <a:pt x="351841" y="390236"/>
                  <a:pt x="372623" y="387927"/>
                </a:cubicBezTo>
                <a:cubicBezTo>
                  <a:pt x="429446" y="368987"/>
                  <a:pt x="339745" y="397273"/>
                  <a:pt x="455750" y="374072"/>
                </a:cubicBezTo>
                <a:cubicBezTo>
                  <a:pt x="470070" y="371208"/>
                  <a:pt x="497314" y="360218"/>
                  <a:pt x="497314" y="360218"/>
                </a:cubicBezTo>
                <a:cubicBezTo>
                  <a:pt x="547469" y="326781"/>
                  <a:pt x="523984" y="339956"/>
                  <a:pt x="566586" y="318654"/>
                </a:cubicBezTo>
                <a:cubicBezTo>
                  <a:pt x="567038" y="316847"/>
                  <a:pt x="576829" y="274678"/>
                  <a:pt x="580441" y="270163"/>
                </a:cubicBezTo>
                <a:cubicBezTo>
                  <a:pt x="585642" y="263662"/>
                  <a:pt x="594296" y="260927"/>
                  <a:pt x="601223" y="256309"/>
                </a:cubicBezTo>
                <a:cubicBezTo>
                  <a:pt x="610459" y="242454"/>
                  <a:pt x="624894" y="230899"/>
                  <a:pt x="628932" y="214745"/>
                </a:cubicBezTo>
                <a:cubicBezTo>
                  <a:pt x="630562" y="208224"/>
                  <a:pt x="638269" y="174384"/>
                  <a:pt x="642786" y="166254"/>
                </a:cubicBezTo>
                <a:cubicBezTo>
                  <a:pt x="650872" y="151698"/>
                  <a:pt x="656641" y="133927"/>
                  <a:pt x="670495" y="124691"/>
                </a:cubicBezTo>
                <a:lnTo>
                  <a:pt x="691277" y="110836"/>
                </a:lnTo>
                <a:cubicBezTo>
                  <a:pt x="706770" y="87598"/>
                  <a:pt x="705082" y="85134"/>
                  <a:pt x="732841" y="69272"/>
                </a:cubicBezTo>
                <a:cubicBezTo>
                  <a:pt x="739181" y="65649"/>
                  <a:pt x="747092" y="65610"/>
                  <a:pt x="753623" y="62345"/>
                </a:cubicBezTo>
                <a:cubicBezTo>
                  <a:pt x="761070" y="58622"/>
                  <a:pt x="766507" y="51124"/>
                  <a:pt x="774405" y="48491"/>
                </a:cubicBezTo>
                <a:cubicBezTo>
                  <a:pt x="787730" y="44049"/>
                  <a:pt x="802114" y="43872"/>
                  <a:pt x="815968" y="41563"/>
                </a:cubicBezTo>
                <a:cubicBezTo>
                  <a:pt x="825204" y="32327"/>
                  <a:pt x="832600" y="20777"/>
                  <a:pt x="843677" y="13854"/>
                </a:cubicBezTo>
                <a:cubicBezTo>
                  <a:pt x="851750" y="8808"/>
                  <a:pt x="861976" y="8375"/>
                  <a:pt x="871386" y="6927"/>
                </a:cubicBezTo>
                <a:cubicBezTo>
                  <a:pt x="892053" y="3748"/>
                  <a:pt x="912950" y="2309"/>
                  <a:pt x="933732" y="0"/>
                </a:cubicBezTo>
                <a:cubicBezTo>
                  <a:pt x="1023786" y="2309"/>
                  <a:pt x="1114011" y="935"/>
                  <a:pt x="1203895" y="6927"/>
                </a:cubicBezTo>
                <a:cubicBezTo>
                  <a:pt x="1218467" y="7898"/>
                  <a:pt x="1233075" y="13042"/>
                  <a:pt x="1245459" y="20782"/>
                </a:cubicBezTo>
                <a:cubicBezTo>
                  <a:pt x="1252519" y="25194"/>
                  <a:pt x="1253427" y="35676"/>
                  <a:pt x="1259314" y="41563"/>
                </a:cubicBezTo>
                <a:cubicBezTo>
                  <a:pt x="1265201" y="47450"/>
                  <a:pt x="1273168" y="50800"/>
                  <a:pt x="1280095" y="55418"/>
                </a:cubicBezTo>
                <a:lnTo>
                  <a:pt x="1307805" y="96982"/>
                </a:lnTo>
                <a:lnTo>
                  <a:pt x="1321659" y="117763"/>
                </a:lnTo>
                <a:cubicBezTo>
                  <a:pt x="1323968" y="124690"/>
                  <a:pt x="1325320" y="132014"/>
                  <a:pt x="1328586" y="138545"/>
                </a:cubicBezTo>
                <a:cubicBezTo>
                  <a:pt x="1353584" y="188540"/>
                  <a:pt x="1332002" y="126304"/>
                  <a:pt x="1356295" y="187036"/>
                </a:cubicBezTo>
                <a:cubicBezTo>
                  <a:pt x="1376189" y="236770"/>
                  <a:pt x="1354431" y="223360"/>
                  <a:pt x="1390932" y="235527"/>
                </a:cubicBezTo>
                <a:cubicBezTo>
                  <a:pt x="1393241" y="242454"/>
                  <a:pt x="1393809" y="250233"/>
                  <a:pt x="1397859" y="256309"/>
                </a:cubicBezTo>
                <a:cubicBezTo>
                  <a:pt x="1408527" y="272311"/>
                  <a:pt x="1424088" y="280722"/>
                  <a:pt x="1439423" y="290945"/>
                </a:cubicBezTo>
                <a:cubicBezTo>
                  <a:pt x="1468464" y="334509"/>
                  <a:pt x="1440678" y="287780"/>
                  <a:pt x="1467132" y="367145"/>
                </a:cubicBezTo>
                <a:cubicBezTo>
                  <a:pt x="1483784" y="417102"/>
                  <a:pt x="1462696" y="350236"/>
                  <a:pt x="1480986" y="429491"/>
                </a:cubicBezTo>
                <a:cubicBezTo>
                  <a:pt x="1486933" y="455260"/>
                  <a:pt x="1493831" y="474953"/>
                  <a:pt x="1501768" y="498763"/>
                </a:cubicBezTo>
                <a:cubicBezTo>
                  <a:pt x="1504077" y="517236"/>
                  <a:pt x="1505365" y="535866"/>
                  <a:pt x="1508695" y="554182"/>
                </a:cubicBezTo>
                <a:cubicBezTo>
                  <a:pt x="1510001" y="561366"/>
                  <a:pt x="1513059" y="568126"/>
                  <a:pt x="1515623" y="574963"/>
                </a:cubicBezTo>
                <a:cubicBezTo>
                  <a:pt x="1540469" y="641219"/>
                  <a:pt x="1520682" y="583217"/>
                  <a:pt x="1536405" y="630382"/>
                </a:cubicBezTo>
                <a:cubicBezTo>
                  <a:pt x="1538714" y="662709"/>
                  <a:pt x="1539545" y="695176"/>
                  <a:pt x="1543332" y="727363"/>
                </a:cubicBezTo>
                <a:cubicBezTo>
                  <a:pt x="1544185" y="734615"/>
                  <a:pt x="1548827" y="740985"/>
                  <a:pt x="1550259" y="748145"/>
                </a:cubicBezTo>
                <a:cubicBezTo>
                  <a:pt x="1555768" y="775691"/>
                  <a:pt x="1558605" y="803726"/>
                  <a:pt x="1564114" y="831272"/>
                </a:cubicBezTo>
                <a:cubicBezTo>
                  <a:pt x="1565546" y="838432"/>
                  <a:pt x="1569035" y="845033"/>
                  <a:pt x="1571041" y="852054"/>
                </a:cubicBezTo>
                <a:cubicBezTo>
                  <a:pt x="1577814" y="875762"/>
                  <a:pt x="1580201" y="902778"/>
                  <a:pt x="1598750" y="921327"/>
                </a:cubicBezTo>
                <a:cubicBezTo>
                  <a:pt x="1604637" y="927214"/>
                  <a:pt x="1612605" y="930564"/>
                  <a:pt x="1619532" y="935182"/>
                </a:cubicBezTo>
                <a:cubicBezTo>
                  <a:pt x="1651233" y="982733"/>
                  <a:pt x="1616774" y="924150"/>
                  <a:pt x="1640314" y="1018309"/>
                </a:cubicBezTo>
                <a:cubicBezTo>
                  <a:pt x="1642333" y="1026386"/>
                  <a:pt x="1650445" y="1031644"/>
                  <a:pt x="1654168" y="1039091"/>
                </a:cubicBezTo>
                <a:cubicBezTo>
                  <a:pt x="1657433" y="1045622"/>
                  <a:pt x="1657045" y="1053797"/>
                  <a:pt x="1661095" y="1059872"/>
                </a:cubicBezTo>
                <a:cubicBezTo>
                  <a:pt x="1666529" y="1068023"/>
                  <a:pt x="1675605" y="1073128"/>
                  <a:pt x="1681877" y="1080654"/>
                </a:cubicBezTo>
                <a:cubicBezTo>
                  <a:pt x="1687207" y="1087050"/>
                  <a:pt x="1689466" y="1095953"/>
                  <a:pt x="1695732" y="1101436"/>
                </a:cubicBezTo>
                <a:cubicBezTo>
                  <a:pt x="1708263" y="1112401"/>
                  <a:pt x="1737295" y="1129145"/>
                  <a:pt x="1737295" y="1129145"/>
                </a:cubicBezTo>
                <a:cubicBezTo>
                  <a:pt x="1744222" y="1140691"/>
                  <a:pt x="1748556" y="1154261"/>
                  <a:pt x="1758077" y="1163782"/>
                </a:cubicBezTo>
                <a:cubicBezTo>
                  <a:pt x="1765379" y="1171084"/>
                  <a:pt x="1776820" y="1172513"/>
                  <a:pt x="1785786" y="1177636"/>
                </a:cubicBezTo>
                <a:cubicBezTo>
                  <a:pt x="1793015" y="1181767"/>
                  <a:pt x="1799641" y="1186873"/>
                  <a:pt x="1806568" y="1191491"/>
                </a:cubicBezTo>
                <a:cubicBezTo>
                  <a:pt x="1808877" y="1198418"/>
                  <a:pt x="1808332" y="1207109"/>
                  <a:pt x="1813495" y="1212272"/>
                </a:cubicBezTo>
                <a:cubicBezTo>
                  <a:pt x="1825269" y="1224046"/>
                  <a:pt x="1855059" y="1239982"/>
                  <a:pt x="1855059" y="1239982"/>
                </a:cubicBezTo>
                <a:cubicBezTo>
                  <a:pt x="1867913" y="1265688"/>
                  <a:pt x="1866718" y="1270601"/>
                  <a:pt x="1889695" y="1288472"/>
                </a:cubicBezTo>
                <a:cubicBezTo>
                  <a:pt x="1902839" y="1298695"/>
                  <a:pt x="1931259" y="1316182"/>
                  <a:pt x="1931259" y="1316182"/>
                </a:cubicBezTo>
                <a:cubicBezTo>
                  <a:pt x="1935877" y="1323109"/>
                  <a:pt x="1938848" y="1331481"/>
                  <a:pt x="1945114" y="1336963"/>
                </a:cubicBezTo>
                <a:cubicBezTo>
                  <a:pt x="1957645" y="1347928"/>
                  <a:pt x="1986677" y="1364672"/>
                  <a:pt x="1986677" y="1364672"/>
                </a:cubicBezTo>
                <a:cubicBezTo>
                  <a:pt x="1991295" y="1371599"/>
                  <a:pt x="1993605" y="1380836"/>
                  <a:pt x="2000532" y="1385454"/>
                </a:cubicBezTo>
                <a:cubicBezTo>
                  <a:pt x="2008454" y="1390735"/>
                  <a:pt x="2019087" y="1389766"/>
                  <a:pt x="2028241" y="1392382"/>
                </a:cubicBezTo>
                <a:cubicBezTo>
                  <a:pt x="2035262" y="1394388"/>
                  <a:pt x="2042311" y="1396433"/>
                  <a:pt x="2049023" y="1399309"/>
                </a:cubicBezTo>
                <a:cubicBezTo>
                  <a:pt x="2058515" y="1403377"/>
                  <a:pt x="2067240" y="1409095"/>
                  <a:pt x="2076732" y="1413163"/>
                </a:cubicBezTo>
                <a:cubicBezTo>
                  <a:pt x="2095375" y="1421153"/>
                  <a:pt x="2111813" y="1422951"/>
                  <a:pt x="2132150" y="1427018"/>
                </a:cubicBezTo>
                <a:cubicBezTo>
                  <a:pt x="2139077" y="1431636"/>
                  <a:pt x="2147045" y="1434985"/>
                  <a:pt x="2152932" y="1440872"/>
                </a:cubicBezTo>
                <a:cubicBezTo>
                  <a:pt x="2158819" y="1446759"/>
                  <a:pt x="2160285" y="1456453"/>
                  <a:pt x="2166786" y="1461654"/>
                </a:cubicBezTo>
                <a:cubicBezTo>
                  <a:pt x="2172488" y="1466216"/>
                  <a:pt x="2180641" y="1466273"/>
                  <a:pt x="2187568" y="1468582"/>
                </a:cubicBezTo>
                <a:cubicBezTo>
                  <a:pt x="2196804" y="1487055"/>
                  <a:pt x="2208745" y="1504407"/>
                  <a:pt x="2215277" y="1524000"/>
                </a:cubicBezTo>
                <a:cubicBezTo>
                  <a:pt x="2217586" y="1530927"/>
                  <a:pt x="2217722" y="1539018"/>
                  <a:pt x="2222205" y="1544782"/>
                </a:cubicBezTo>
                <a:cubicBezTo>
                  <a:pt x="2234234" y="1560248"/>
                  <a:pt x="2263768" y="1586345"/>
                  <a:pt x="2263768" y="1586345"/>
                </a:cubicBezTo>
                <a:cubicBezTo>
                  <a:pt x="2266077" y="1597891"/>
                  <a:pt x="2263851" y="1611401"/>
                  <a:pt x="2270695" y="1620982"/>
                </a:cubicBezTo>
                <a:cubicBezTo>
                  <a:pt x="2318496" y="1687902"/>
                  <a:pt x="2285480" y="1570210"/>
                  <a:pt x="2305332" y="1669472"/>
                </a:cubicBezTo>
                <a:cubicBezTo>
                  <a:pt x="2300714" y="1722581"/>
                  <a:pt x="2299583" y="1776110"/>
                  <a:pt x="2291477" y="1828800"/>
                </a:cubicBezTo>
                <a:cubicBezTo>
                  <a:pt x="2290211" y="1837029"/>
                  <a:pt x="2281346" y="1842135"/>
                  <a:pt x="2277623" y="1849582"/>
                </a:cubicBezTo>
                <a:cubicBezTo>
                  <a:pt x="2274357" y="1856113"/>
                  <a:pt x="2272701" y="1863342"/>
                  <a:pt x="2270695" y="1870363"/>
                </a:cubicBezTo>
                <a:cubicBezTo>
                  <a:pt x="2265673" y="1887939"/>
                  <a:pt x="2263959" y="1902245"/>
                  <a:pt x="2256841" y="1918854"/>
                </a:cubicBezTo>
                <a:cubicBezTo>
                  <a:pt x="2252773" y="1928346"/>
                  <a:pt x="2250288" y="1939261"/>
                  <a:pt x="2242986" y="1946563"/>
                </a:cubicBezTo>
                <a:cubicBezTo>
                  <a:pt x="2237823" y="1951726"/>
                  <a:pt x="2229132" y="1951182"/>
                  <a:pt x="2222205" y="1953491"/>
                </a:cubicBezTo>
                <a:cubicBezTo>
                  <a:pt x="2177131" y="2021097"/>
                  <a:pt x="2247758" y="1915996"/>
                  <a:pt x="2187568" y="2001982"/>
                </a:cubicBezTo>
                <a:cubicBezTo>
                  <a:pt x="2178019" y="2015623"/>
                  <a:pt x="2169095" y="2029691"/>
                  <a:pt x="2159859" y="2043545"/>
                </a:cubicBezTo>
                <a:cubicBezTo>
                  <a:pt x="2155241" y="2050472"/>
                  <a:pt x="2152665" y="2059332"/>
                  <a:pt x="2146005" y="2064327"/>
                </a:cubicBezTo>
                <a:lnTo>
                  <a:pt x="2118295" y="2085109"/>
                </a:lnTo>
                <a:cubicBezTo>
                  <a:pt x="2115986" y="2092036"/>
                  <a:pt x="2113289" y="2098846"/>
                  <a:pt x="2111368" y="2105891"/>
                </a:cubicBezTo>
                <a:cubicBezTo>
                  <a:pt x="2103981" y="2132979"/>
                  <a:pt x="2104366" y="2161385"/>
                  <a:pt x="2083659" y="2182091"/>
                </a:cubicBezTo>
                <a:cubicBezTo>
                  <a:pt x="2077772" y="2187978"/>
                  <a:pt x="2070324" y="2192222"/>
                  <a:pt x="2062877" y="2195945"/>
                </a:cubicBezTo>
                <a:cubicBezTo>
                  <a:pt x="2056346" y="2199210"/>
                  <a:pt x="2049022" y="2200563"/>
                  <a:pt x="2042095" y="2202872"/>
                </a:cubicBezTo>
                <a:cubicBezTo>
                  <a:pt x="2021225" y="2216786"/>
                  <a:pt x="2018214" y="2220035"/>
                  <a:pt x="1993605" y="2230582"/>
                </a:cubicBezTo>
                <a:cubicBezTo>
                  <a:pt x="1986893" y="2233458"/>
                  <a:pt x="1979844" y="2235503"/>
                  <a:pt x="1972823" y="2237509"/>
                </a:cubicBezTo>
                <a:cubicBezTo>
                  <a:pt x="1937224" y="2247680"/>
                  <a:pt x="1934673" y="2245741"/>
                  <a:pt x="1889695" y="2251363"/>
                </a:cubicBezTo>
                <a:lnTo>
                  <a:pt x="1141550" y="2244436"/>
                </a:lnTo>
                <a:cubicBezTo>
                  <a:pt x="1113004" y="2243484"/>
                  <a:pt x="1086981" y="2224122"/>
                  <a:pt x="1058423" y="2223654"/>
                </a:cubicBezTo>
                <a:lnTo>
                  <a:pt x="635859" y="2216727"/>
                </a:lnTo>
                <a:cubicBezTo>
                  <a:pt x="628932" y="2209800"/>
                  <a:pt x="622603" y="2202217"/>
                  <a:pt x="615077" y="2195945"/>
                </a:cubicBezTo>
                <a:cubicBezTo>
                  <a:pt x="608681" y="2190615"/>
                  <a:pt x="600182" y="2187978"/>
                  <a:pt x="594295" y="2182091"/>
                </a:cubicBezTo>
                <a:cubicBezTo>
                  <a:pt x="588408" y="2176204"/>
                  <a:pt x="585280" y="2168084"/>
                  <a:pt x="580441" y="2161309"/>
                </a:cubicBezTo>
                <a:cubicBezTo>
                  <a:pt x="577427" y="2157090"/>
                  <a:pt x="549648" y="2121465"/>
                  <a:pt x="545805" y="2112818"/>
                </a:cubicBezTo>
                <a:cubicBezTo>
                  <a:pt x="538843" y="2097154"/>
                  <a:pt x="528157" y="2052717"/>
                  <a:pt x="518095" y="2036618"/>
                </a:cubicBezTo>
                <a:cubicBezTo>
                  <a:pt x="512903" y="2028311"/>
                  <a:pt x="503765" y="2023209"/>
                  <a:pt x="497314" y="2015836"/>
                </a:cubicBezTo>
                <a:cubicBezTo>
                  <a:pt x="457001" y="1969763"/>
                  <a:pt x="486076" y="1992181"/>
                  <a:pt x="448823" y="1967345"/>
                </a:cubicBezTo>
                <a:cubicBezTo>
                  <a:pt x="419694" y="1923651"/>
                  <a:pt x="430501" y="1927012"/>
                  <a:pt x="386477" y="1905000"/>
                </a:cubicBezTo>
                <a:cubicBezTo>
                  <a:pt x="379946" y="1901734"/>
                  <a:pt x="372622" y="1900381"/>
                  <a:pt x="365695" y="1898072"/>
                </a:cubicBezTo>
                <a:cubicBezTo>
                  <a:pt x="361077" y="1891145"/>
                  <a:pt x="357728" y="1883178"/>
                  <a:pt x="351841" y="1877291"/>
                </a:cubicBezTo>
                <a:cubicBezTo>
                  <a:pt x="331986" y="1857436"/>
                  <a:pt x="332816" y="1867778"/>
                  <a:pt x="310277" y="1856509"/>
                </a:cubicBezTo>
                <a:cubicBezTo>
                  <a:pt x="298234" y="1850488"/>
                  <a:pt x="287186" y="1842654"/>
                  <a:pt x="275641" y="1835727"/>
                </a:cubicBezTo>
                <a:cubicBezTo>
                  <a:pt x="266405" y="1817254"/>
                  <a:pt x="259388" y="1797493"/>
                  <a:pt x="247932" y="1780309"/>
                </a:cubicBezTo>
                <a:cubicBezTo>
                  <a:pt x="236446" y="1763080"/>
                  <a:pt x="227758" y="1751910"/>
                  <a:pt x="220223" y="1731818"/>
                </a:cubicBezTo>
                <a:cubicBezTo>
                  <a:pt x="216880" y="1722904"/>
                  <a:pt x="215604" y="1713345"/>
                  <a:pt x="213295" y="1704109"/>
                </a:cubicBezTo>
                <a:cubicBezTo>
                  <a:pt x="210986" y="1685636"/>
                  <a:pt x="209698" y="1667007"/>
                  <a:pt x="206368" y="1648691"/>
                </a:cubicBezTo>
                <a:cubicBezTo>
                  <a:pt x="205062" y="1641507"/>
                  <a:pt x="200873" y="1635069"/>
                  <a:pt x="199441" y="1627909"/>
                </a:cubicBezTo>
                <a:cubicBezTo>
                  <a:pt x="196239" y="1611898"/>
                  <a:pt x="194539" y="1595620"/>
                  <a:pt x="192514" y="1579418"/>
                </a:cubicBezTo>
                <a:cubicBezTo>
                  <a:pt x="189920" y="1558670"/>
                  <a:pt x="189024" y="1537697"/>
                  <a:pt x="185586" y="1517072"/>
                </a:cubicBezTo>
                <a:cubicBezTo>
                  <a:pt x="184102" y="1508168"/>
                  <a:pt x="165404" y="1462753"/>
                  <a:pt x="164805" y="1461654"/>
                </a:cubicBezTo>
                <a:cubicBezTo>
                  <a:pt x="156832" y="1447036"/>
                  <a:pt x="151988" y="1427538"/>
                  <a:pt x="137095" y="1420091"/>
                </a:cubicBezTo>
                <a:lnTo>
                  <a:pt x="109386" y="1406236"/>
                </a:lnTo>
                <a:cubicBezTo>
                  <a:pt x="75949" y="1356080"/>
                  <a:pt x="96570" y="1372118"/>
                  <a:pt x="53968" y="1350818"/>
                </a:cubicBezTo>
                <a:cubicBezTo>
                  <a:pt x="49350" y="1341582"/>
                  <a:pt x="43380" y="1332906"/>
                  <a:pt x="40114" y="1323109"/>
                </a:cubicBezTo>
                <a:cubicBezTo>
                  <a:pt x="36391" y="1311939"/>
                  <a:pt x="38452" y="1299003"/>
                  <a:pt x="33186" y="1288472"/>
                </a:cubicBezTo>
                <a:cubicBezTo>
                  <a:pt x="28805" y="1279710"/>
                  <a:pt x="19332" y="1274618"/>
                  <a:pt x="12405" y="1267691"/>
                </a:cubicBezTo>
                <a:cubicBezTo>
                  <a:pt x="10096" y="1258455"/>
                  <a:pt x="9227" y="1248733"/>
                  <a:pt x="5477" y="1239982"/>
                </a:cubicBezTo>
                <a:cubicBezTo>
                  <a:pt x="-9658" y="1204667"/>
                  <a:pt x="11250" y="1228436"/>
                  <a:pt x="12405" y="1226127"/>
                </a:cubicBezTo>
                <a:close/>
              </a:path>
            </a:pathLst>
          </a:custGeom>
          <a:solidFill>
            <a:srgbClr val="B1063A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800" b="1" dirty="0" err="1">
              <a:solidFill>
                <a:schemeClr val="bg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EE5D2B7-334B-4453-80F8-9FF744DCE5D4}"/>
              </a:ext>
            </a:extLst>
          </p:cNvPr>
          <p:cNvSpPr txBox="1"/>
          <p:nvPr/>
        </p:nvSpPr>
        <p:spPr bwMode="gray">
          <a:xfrm>
            <a:off x="8575738" y="3485972"/>
            <a:ext cx="3307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Arial" panose="020B0604020202020204" pitchFamily="34" charset="0"/>
              </a:rPr>
              <a:t>Diffusion in networks is a stochastic version of coverage</a:t>
            </a:r>
            <a:endParaRPr lang="en-US" dirty="0"/>
          </a:p>
        </p:txBody>
      </p:sp>
      <p:sp>
        <p:nvSpPr>
          <p:cNvPr id="91" name="Right Brace 90">
            <a:extLst>
              <a:ext uri="{FF2B5EF4-FFF2-40B4-BE49-F238E27FC236}">
                <a16:creationId xmlns:a16="http://schemas.microsoft.com/office/drawing/2014/main" id="{037F1CC0-586F-4FDD-991F-64EEB46A1B09}"/>
              </a:ext>
            </a:extLst>
          </p:cNvPr>
          <p:cNvSpPr/>
          <p:nvPr/>
        </p:nvSpPr>
        <p:spPr bwMode="gray">
          <a:xfrm>
            <a:off x="5306646" y="1183481"/>
            <a:ext cx="391156" cy="1529455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426B83-3F2A-4A30-9510-987F5E15F437}"/>
              </a:ext>
            </a:extLst>
          </p:cNvPr>
          <p:cNvSpPr/>
          <p:nvPr/>
        </p:nvSpPr>
        <p:spPr bwMode="gray">
          <a:xfrm>
            <a:off x="5588000" y="3165231"/>
            <a:ext cx="45719" cy="4990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2FB7617-5CB4-4036-9E10-779FDC63C70E}"/>
              </a:ext>
            </a:extLst>
          </p:cNvPr>
          <p:cNvCxnSpPr>
            <a:cxnSpLocks/>
            <a:stCxn id="92" idx="3"/>
            <a:endCxn id="59" idx="132"/>
          </p:cNvCxnSpPr>
          <p:nvPr/>
        </p:nvCxnSpPr>
        <p:spPr bwMode="gray">
          <a:xfrm>
            <a:off x="5633719" y="3414776"/>
            <a:ext cx="1507524" cy="417559"/>
          </a:xfrm>
          <a:prstGeom prst="bentConnector5">
            <a:avLst>
              <a:gd name="adj1" fmla="val 49412"/>
              <a:gd name="adj2" fmla="val 99874"/>
              <a:gd name="adj3" fmla="val 87363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6DFF55EA-5323-4004-A89C-FA0F88300569}"/>
              </a:ext>
            </a:extLst>
          </p:cNvPr>
          <p:cNvCxnSpPr>
            <a:cxnSpLocks/>
            <a:stCxn id="91" idx="1"/>
            <a:endCxn id="9" idx="1"/>
          </p:cNvCxnSpPr>
          <p:nvPr/>
        </p:nvCxnSpPr>
        <p:spPr bwMode="gray">
          <a:xfrm rot="10800000" flipH="1">
            <a:off x="5697801" y="1261875"/>
            <a:ext cx="408303" cy="686335"/>
          </a:xfrm>
          <a:prstGeom prst="bentConnector5">
            <a:avLst>
              <a:gd name="adj1" fmla="val 14834"/>
              <a:gd name="adj2" fmla="val 100319"/>
              <a:gd name="adj3" fmla="val 57751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72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5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  <p:bldP spid="17" grpId="0" animBg="1"/>
      <p:bldP spid="59" grpId="0" animBg="1"/>
      <p:bldP spid="90" grpId="0"/>
      <p:bldP spid="91" grpId="0" animBg="1"/>
      <p:bldP spid="9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1E331-D936-4AA2-A208-D9FE9383E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Non-Decreasing - Monotone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AA927-EECB-4FC1-B51A-CFE893602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6630522" cy="369485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u="sng" dirty="0"/>
                  <a:t>Because</a:t>
                </a:r>
                <a:r>
                  <a:rPr lang="en-US" dirty="0"/>
                  <a:t>: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there is more to choose in </a:t>
                </a:r>
                <a:r>
                  <a:rPr lang="en-US" i="1" dirty="0"/>
                  <a:t>B</a:t>
                </a:r>
                <a:r>
                  <a:rPr lang="en-US" dirty="0"/>
                  <a:t> than in </a:t>
                </a:r>
                <a:r>
                  <a:rPr lang="en-US" i="1" dirty="0"/>
                  <a:t>A</a:t>
                </a:r>
                <a:r>
                  <a:rPr lang="en-US" dirty="0"/>
                  <a:t> 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each new choice does not affect the utility of previous choices.</a:t>
                </a:r>
              </a:p>
              <a:p>
                <a:pPr marL="584194" lvl="1" indent="-342900">
                  <a:buFontTx/>
                  <a:buChar char="-"/>
                </a:pPr>
                <a:r>
                  <a:rPr lang="en-US" dirty="0"/>
                  <a:t>note, however, that every new choice, changes the utility of future choices.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AA927-EECB-4FC1-B51A-CFE893602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6630522" cy="3694858"/>
              </a:xfrm>
              <a:blipFill>
                <a:blip r:embed="rId3"/>
                <a:stretch>
                  <a:fillRect l="-2206" t="-1485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6B378-C52D-4D02-A982-99CDAC4D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FE02F5-1E41-45B6-883F-8FA727FFC5F9}"/>
              </a:ext>
            </a:extLst>
          </p:cNvPr>
          <p:cNvSpPr/>
          <p:nvPr/>
        </p:nvSpPr>
        <p:spPr bwMode="gray">
          <a:xfrm>
            <a:off x="8402805" y="2498582"/>
            <a:ext cx="3124395" cy="14095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7F2DE3-5EBB-4469-AD61-0AA2754FB303}"/>
              </a:ext>
            </a:extLst>
          </p:cNvPr>
          <p:cNvSpPr/>
          <p:nvPr/>
        </p:nvSpPr>
        <p:spPr bwMode="gray">
          <a:xfrm>
            <a:off x="8420414" y="2644007"/>
            <a:ext cx="1981108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DED57B-9BDD-4512-8B62-4BE3765B2592}"/>
              </a:ext>
            </a:extLst>
          </p:cNvPr>
          <p:cNvCxnSpPr>
            <a:cxnSpLocks/>
          </p:cNvCxnSpPr>
          <p:nvPr/>
        </p:nvCxnSpPr>
        <p:spPr bwMode="gray">
          <a:xfrm>
            <a:off x="10984373" y="3426811"/>
            <a:ext cx="132400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7AE533-424C-471B-8CE0-DA23C490B99D}"/>
              </a:ext>
            </a:extLst>
          </p:cNvPr>
          <p:cNvCxnSpPr>
            <a:cxnSpLocks/>
          </p:cNvCxnSpPr>
          <p:nvPr/>
        </p:nvCxnSpPr>
        <p:spPr bwMode="gray">
          <a:xfrm flipH="1">
            <a:off x="9581399" y="3384394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D77FE-0DA3-497C-8038-1967F540711A}"/>
                  </a:ext>
                </a:extLst>
              </p:cNvPr>
              <p:cNvSpPr txBox="1"/>
              <p:nvPr/>
            </p:nvSpPr>
            <p:spPr bwMode="gray">
              <a:xfrm>
                <a:off x="10550263" y="4080449"/>
                <a:ext cx="1233761" cy="241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D77FE-0DA3-497C-8038-1967F5407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550263" y="4080449"/>
                <a:ext cx="1233761" cy="241458"/>
              </a:xfrm>
              <a:prstGeom prst="rect">
                <a:avLst/>
              </a:prstGeom>
              <a:blipFill>
                <a:blip r:embed="rId4"/>
                <a:stretch>
                  <a:fillRect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1B1245-D9BF-41D6-A158-0CC1E83927CC}"/>
                  </a:ext>
                </a:extLst>
              </p:cNvPr>
              <p:cNvSpPr txBox="1"/>
              <p:nvPr/>
            </p:nvSpPr>
            <p:spPr bwMode="gray">
              <a:xfrm>
                <a:off x="7513404" y="4047401"/>
                <a:ext cx="1911762" cy="2745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==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1B1245-D9BF-41D6-A158-0CC1E8392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13404" y="4047401"/>
                <a:ext cx="1911762" cy="274506"/>
              </a:xfrm>
              <a:prstGeom prst="rect">
                <a:avLst/>
              </a:prstGeom>
              <a:blipFill>
                <a:blip r:embed="rId5"/>
                <a:stretch>
                  <a:fillRect t="-31111" b="-4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53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D303-4001-4AC6-8C3E-61C933F1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problem - Entropy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3AAE0-C76E-46D7-9E41-B5BA6FC3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3AACC-4C75-46D7-B042-76D257105E88}"/>
              </a:ext>
            </a:extLst>
          </p:cNvPr>
          <p:cNvSpPr txBox="1"/>
          <p:nvPr/>
        </p:nvSpPr>
        <p:spPr bwMode="gray">
          <a:xfrm>
            <a:off x="4816417" y="4830287"/>
            <a:ext cx="1742321" cy="6590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Mutual Information between hidden and observed variables</a:t>
            </a:r>
            <a:endParaRPr lang="en-US" sz="1200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EFB471-82A1-484B-B42E-22F02E24C52E}"/>
              </a:ext>
            </a:extLst>
          </p:cNvPr>
          <p:cNvSpPr txBox="1"/>
          <p:nvPr/>
        </p:nvSpPr>
        <p:spPr bwMode="gray">
          <a:xfrm>
            <a:off x="3172047" y="4830287"/>
            <a:ext cx="1528216" cy="6590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Uncertainty about temperature Y after sensor reading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51930CE-AC09-439C-AABF-FD95356148D9}"/>
              </a:ext>
            </a:extLst>
          </p:cNvPr>
          <p:cNvSpPr/>
          <p:nvPr/>
        </p:nvSpPr>
        <p:spPr bwMode="gray">
          <a:xfrm>
            <a:off x="796238" y="897053"/>
            <a:ext cx="744607" cy="55584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Y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1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32B20B-86D9-447D-9200-EFDBFC84816F}"/>
              </a:ext>
            </a:extLst>
          </p:cNvPr>
          <p:cNvSpPr/>
          <p:nvPr/>
        </p:nvSpPr>
        <p:spPr bwMode="gray">
          <a:xfrm>
            <a:off x="3066760" y="1675276"/>
            <a:ext cx="744607" cy="55584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Y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3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5B22BD-CD88-4C1E-8BF4-D71D6032E5E6}"/>
              </a:ext>
            </a:extLst>
          </p:cNvPr>
          <p:cNvSpPr/>
          <p:nvPr/>
        </p:nvSpPr>
        <p:spPr bwMode="gray">
          <a:xfrm>
            <a:off x="4103818" y="897053"/>
            <a:ext cx="744607" cy="55584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Y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4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C97EF7-8459-446F-88C8-D9546AC05CCA}"/>
              </a:ext>
            </a:extLst>
          </p:cNvPr>
          <p:cNvSpPr/>
          <p:nvPr/>
        </p:nvSpPr>
        <p:spPr bwMode="gray">
          <a:xfrm>
            <a:off x="1810798" y="1675276"/>
            <a:ext cx="744607" cy="55584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Y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2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81CE87-F265-49B6-85E3-29B59C5F917B}"/>
              </a:ext>
            </a:extLst>
          </p:cNvPr>
          <p:cNvSpPr/>
          <p:nvPr/>
        </p:nvSpPr>
        <p:spPr bwMode="gray">
          <a:xfrm>
            <a:off x="796238" y="1851224"/>
            <a:ext cx="744607" cy="55584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X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1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D74DCB-AAED-4CD2-B582-2F21F6AFE585}"/>
              </a:ext>
            </a:extLst>
          </p:cNvPr>
          <p:cNvSpPr/>
          <p:nvPr/>
        </p:nvSpPr>
        <p:spPr bwMode="gray">
          <a:xfrm>
            <a:off x="1810798" y="2486183"/>
            <a:ext cx="744607" cy="55584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X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2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511FB7-C2EF-473B-AB1B-F499F16ADE51}"/>
              </a:ext>
            </a:extLst>
          </p:cNvPr>
          <p:cNvSpPr/>
          <p:nvPr/>
        </p:nvSpPr>
        <p:spPr bwMode="gray">
          <a:xfrm>
            <a:off x="3066760" y="2493357"/>
            <a:ext cx="744607" cy="55584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X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3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085445-5131-4918-88C1-3B92DF307145}"/>
              </a:ext>
            </a:extLst>
          </p:cNvPr>
          <p:cNvSpPr/>
          <p:nvPr/>
        </p:nvSpPr>
        <p:spPr bwMode="gray">
          <a:xfrm>
            <a:off x="4103818" y="1741492"/>
            <a:ext cx="744607" cy="55584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X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4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A040B7-6205-48E5-82F5-438832A61A7B}"/>
              </a:ext>
            </a:extLst>
          </p:cNvPr>
          <p:cNvCxnSpPr>
            <a:stCxn id="9" idx="6"/>
            <a:endCxn id="13" idx="2"/>
          </p:cNvCxnSpPr>
          <p:nvPr/>
        </p:nvCxnSpPr>
        <p:spPr bwMode="gray">
          <a:xfrm>
            <a:off x="1540845" y="1174973"/>
            <a:ext cx="256297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4DFF4-5B84-44FF-A361-A2B8C14B1D0A}"/>
              </a:ext>
            </a:extLst>
          </p:cNvPr>
          <p:cNvCxnSpPr>
            <a:cxnSpLocks/>
            <a:stCxn id="9" idx="5"/>
            <a:endCxn id="14" idx="1"/>
          </p:cNvCxnSpPr>
          <p:nvPr/>
        </p:nvCxnSpPr>
        <p:spPr bwMode="gray">
          <a:xfrm>
            <a:off x="1431800" y="1371492"/>
            <a:ext cx="488043" cy="38518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99C03A-18DF-423D-83CF-722C5606C853}"/>
              </a:ext>
            </a:extLst>
          </p:cNvPr>
          <p:cNvCxnSpPr>
            <a:cxnSpLocks/>
            <a:stCxn id="13" idx="3"/>
            <a:endCxn id="12" idx="7"/>
          </p:cNvCxnSpPr>
          <p:nvPr/>
        </p:nvCxnSpPr>
        <p:spPr bwMode="gray">
          <a:xfrm flipH="1">
            <a:off x="3702322" y="1371492"/>
            <a:ext cx="510541" cy="38518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2708C0-8C1A-489F-9F52-5898E8214810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gray">
          <a:xfrm>
            <a:off x="2555405" y="1953196"/>
            <a:ext cx="511355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841057-0D0E-4227-A3CC-F704BAE0561A}"/>
              </a:ext>
            </a:extLst>
          </p:cNvPr>
          <p:cNvCxnSpPr>
            <a:cxnSpLocks/>
            <a:stCxn id="9" idx="4"/>
            <a:endCxn id="15" idx="0"/>
          </p:cNvCxnSpPr>
          <p:nvPr/>
        </p:nvCxnSpPr>
        <p:spPr bwMode="gray">
          <a:xfrm>
            <a:off x="1168542" y="1452893"/>
            <a:ext cx="0" cy="39833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8F03DA9-C31C-4106-ADD1-9D93BCA4696B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 bwMode="gray">
          <a:xfrm>
            <a:off x="2183102" y="2231116"/>
            <a:ext cx="0" cy="25506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9D4DE52-E1C3-49E0-B40B-70962C8A38BC}"/>
              </a:ext>
            </a:extLst>
          </p:cNvPr>
          <p:cNvCxnSpPr>
            <a:cxnSpLocks/>
            <a:stCxn id="12" idx="4"/>
            <a:endCxn id="17" idx="0"/>
          </p:cNvCxnSpPr>
          <p:nvPr/>
        </p:nvCxnSpPr>
        <p:spPr bwMode="gray">
          <a:xfrm>
            <a:off x="3439064" y="2231116"/>
            <a:ext cx="0" cy="2622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7696C55-6BCF-4166-9C57-8AE01DA46BFD}"/>
              </a:ext>
            </a:extLst>
          </p:cNvPr>
          <p:cNvCxnSpPr>
            <a:cxnSpLocks/>
            <a:stCxn id="13" idx="4"/>
            <a:endCxn id="18" idx="0"/>
          </p:cNvCxnSpPr>
          <p:nvPr/>
        </p:nvCxnSpPr>
        <p:spPr bwMode="gray">
          <a:xfrm>
            <a:off x="4476122" y="1452893"/>
            <a:ext cx="0" cy="28859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641506F-9CCB-4523-97B3-9BE0E68740D5}"/>
              </a:ext>
            </a:extLst>
          </p:cNvPr>
          <p:cNvCxnSpPr>
            <a:cxnSpLocks/>
            <a:endCxn id="11" idx="0"/>
          </p:cNvCxnSpPr>
          <p:nvPr/>
        </p:nvCxnSpPr>
        <p:spPr bwMode="gray">
          <a:xfrm>
            <a:off x="3501516" y="4519800"/>
            <a:ext cx="434639" cy="3104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1989305-9A21-4E95-AC8E-447F5E249412}"/>
              </a:ext>
            </a:extLst>
          </p:cNvPr>
          <p:cNvCxnSpPr>
            <a:cxnSpLocks/>
          </p:cNvCxnSpPr>
          <p:nvPr/>
        </p:nvCxnSpPr>
        <p:spPr bwMode="gray">
          <a:xfrm>
            <a:off x="4743616" y="4501011"/>
            <a:ext cx="145603" cy="2567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1F77A84-8D7E-4057-A431-51806DAA2AC1}"/>
              </a:ext>
            </a:extLst>
          </p:cNvPr>
          <p:cNvSpPr txBox="1"/>
          <p:nvPr/>
        </p:nvSpPr>
        <p:spPr bwMode="gray">
          <a:xfrm>
            <a:off x="463313" y="4560915"/>
            <a:ext cx="1379363" cy="6590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Utility of having sensors in location A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1E1C21-4683-474D-A167-06A246FE29E1}"/>
              </a:ext>
            </a:extLst>
          </p:cNvPr>
          <p:cNvCxnSpPr>
            <a:cxnSpLocks/>
            <a:endCxn id="57" idx="0"/>
          </p:cNvCxnSpPr>
          <p:nvPr/>
        </p:nvCxnSpPr>
        <p:spPr bwMode="gray">
          <a:xfrm flipH="1">
            <a:off x="1152995" y="4397155"/>
            <a:ext cx="403593" cy="16376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B585A99-1D85-468A-8FA2-EA36C507BC01}"/>
                  </a:ext>
                </a:extLst>
              </p:cNvPr>
              <p:cNvSpPr txBox="1"/>
              <p:nvPr/>
            </p:nvSpPr>
            <p:spPr bwMode="gray">
              <a:xfrm>
                <a:off x="476016" y="3734953"/>
                <a:ext cx="51513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0" dirty="0">
                    <a:latin typeface="+mj-lt"/>
                  </a:rPr>
                  <a:t>What is a good objective function ?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–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B585A99-1D85-468A-8FA2-EA36C507B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6016" y="3734953"/>
                <a:ext cx="5151377" cy="646331"/>
              </a:xfrm>
              <a:prstGeom prst="rect">
                <a:avLst/>
              </a:prstGeom>
              <a:blipFill>
                <a:blip r:embed="rId3"/>
                <a:stretch>
                  <a:fillRect l="-947" t="-5660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C8E6D0E5-AEDE-4C09-B296-997A99335B28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6121616" y="991302"/>
                <a:ext cx="6070383" cy="2451953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1800" b="1" dirty="0">
                    <a:latin typeface="+mj-lt"/>
                  </a:rPr>
                  <a:t>Proof that entropy is submodular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+mj-lt"/>
                  </a:rPr>
                  <a:t> is the joint entropy of variables indexed by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>
                    <a:latin typeface="+mj-lt"/>
                  </a:rPr>
                  <a:t> asssuming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 	     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 	     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Discrete entropy is submodular</a:t>
                </a: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C8E6D0E5-AEDE-4C09-B296-997A99335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21616" y="991302"/>
                <a:ext cx="6070383" cy="2451953"/>
              </a:xfrm>
              <a:prstGeom prst="rect">
                <a:avLst/>
              </a:prstGeom>
              <a:blipFill>
                <a:blip r:embed="rId4"/>
                <a:stretch>
                  <a:fillRect l="-2309" t="-3234" b="-4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DFC90BF-C363-47C9-ADDB-CE6A91706E74}"/>
                  </a:ext>
                </a:extLst>
              </p:cNvPr>
              <p:cNvSpPr txBox="1"/>
              <p:nvPr/>
            </p:nvSpPr>
            <p:spPr bwMode="gray">
              <a:xfrm>
                <a:off x="6988557" y="4038274"/>
                <a:ext cx="5040007" cy="214347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+mj-lt"/>
                  </a:rPr>
                  <a:t>Submodularity and Independence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𝑠𝑡𝑎𝑡𝑖𝑠𝑡𝑖𝑐𝑎𝑙𝑙𝑦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𝑚𝑜𝑑𝑢𝑙𝑎𝑟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𝑙𝑖𝑛𝑒𝑎𝑟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Hence, if </a:t>
                </a:r>
                <a:r>
                  <a:rPr lang="en-US" i="1" dirty="0"/>
                  <a:t>F</a:t>
                </a:r>
                <a:r>
                  <a:rPr lang="en-US" dirty="0"/>
                  <a:t> is more submodular then the items in the </a:t>
                </a:r>
                <a:r>
                  <a:rPr lang="en-US" i="1" dirty="0"/>
                  <a:t>S</a:t>
                </a:r>
                <a:r>
                  <a:rPr lang="en-US" dirty="0"/>
                  <a:t> set are more dependent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DFC90BF-C363-47C9-ADDB-CE6A91706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88557" y="4038274"/>
                <a:ext cx="5040007" cy="2143472"/>
              </a:xfrm>
              <a:prstGeom prst="rect">
                <a:avLst/>
              </a:prstGeom>
              <a:blipFill>
                <a:blip r:embed="rId5"/>
                <a:stretch>
                  <a:fillRect l="-967" t="-1420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16C568DC-F991-463F-A9A7-0581A573CEF2}"/>
              </a:ext>
            </a:extLst>
          </p:cNvPr>
          <p:cNvSpPr txBox="1"/>
          <p:nvPr/>
        </p:nvSpPr>
        <p:spPr bwMode="gray">
          <a:xfrm>
            <a:off x="0" y="6351048"/>
            <a:ext cx="109347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Liu et al.(2020) Submodular optimization problems and greedy strategies</a:t>
            </a:r>
          </a:p>
          <a:p>
            <a:r>
              <a:rPr lang="en-US" sz="1100" dirty="0" err="1"/>
              <a:t>Jegelka</a:t>
            </a:r>
            <a:r>
              <a:rPr lang="en-US" sz="1100" dirty="0"/>
              <a:t>, S., (2017), Submodularity: Theory and Applications I - </a:t>
            </a:r>
            <a:r>
              <a:rPr lang="en-US" sz="1100" dirty="0">
                <a:hlinkClick r:id="rId6"/>
              </a:rPr>
              <a:t>https://www.youtube.com/watch?v=Y3u_hvxayDY</a:t>
            </a:r>
            <a:r>
              <a:rPr lang="en-US" sz="1100" dirty="0"/>
              <a:t> 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1C659F-C77C-457C-8656-CBFEF82BF6DC}"/>
              </a:ext>
            </a:extLst>
          </p:cNvPr>
          <p:cNvSpPr txBox="1"/>
          <p:nvPr/>
        </p:nvSpPr>
        <p:spPr bwMode="gray">
          <a:xfrm>
            <a:off x="1649196" y="4814906"/>
            <a:ext cx="1386863" cy="6590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Uncertainty about temperature Y before sensor reading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C4DFC38-885C-4845-A10A-ED748EA084A5}"/>
              </a:ext>
            </a:extLst>
          </p:cNvPr>
          <p:cNvCxnSpPr>
            <a:cxnSpLocks/>
            <a:endCxn id="101" idx="0"/>
          </p:cNvCxnSpPr>
          <p:nvPr/>
        </p:nvCxnSpPr>
        <p:spPr bwMode="gray">
          <a:xfrm flipH="1">
            <a:off x="2342628" y="4459914"/>
            <a:ext cx="127750" cy="35499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94AFC8A4-F629-409C-9551-1AF54C50697C}"/>
              </a:ext>
            </a:extLst>
          </p:cNvPr>
          <p:cNvSpPr txBox="1"/>
          <p:nvPr/>
        </p:nvSpPr>
        <p:spPr bwMode="gray">
          <a:xfrm>
            <a:off x="102304" y="3095287"/>
            <a:ext cx="5655945" cy="656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Goal</a:t>
            </a:r>
            <a:r>
              <a:rPr lang="en-US" dirty="0"/>
              <a:t>: How to reduce the uncertainty about hidden variables Y</a:t>
            </a:r>
            <a:r>
              <a:rPr lang="en-US" sz="2800" baseline="-25000" dirty="0"/>
              <a:t>i</a:t>
            </a:r>
            <a:r>
              <a:rPr lang="en-US" dirty="0"/>
              <a:t> given the observed ones X</a:t>
            </a:r>
            <a:r>
              <a:rPr lang="en-US" sz="2400" baseline="-25000" dirty="0"/>
              <a:t>i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2D9FE03-9455-4285-9A08-F0ECF0D76F57}"/>
                  </a:ext>
                </a:extLst>
              </p:cNvPr>
              <p:cNvSpPr txBox="1"/>
              <p:nvPr/>
            </p:nvSpPr>
            <p:spPr bwMode="gray">
              <a:xfrm>
                <a:off x="163436" y="5638530"/>
                <a:ext cx="667615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1" dirty="0"/>
                  <a:t>F(A) </a:t>
                </a:r>
                <a:r>
                  <a:rPr lang="en-US" dirty="0"/>
                  <a:t>is a submodular function if the X’s are conditionally independent given the Y’s,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𝑋𝑗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2D9FE03-9455-4285-9A08-F0ECF0D76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3436" y="5638530"/>
                <a:ext cx="6676159" cy="738664"/>
              </a:xfrm>
              <a:prstGeom prst="rect">
                <a:avLst/>
              </a:prstGeom>
              <a:blipFill>
                <a:blip r:embed="rId7"/>
                <a:stretch>
                  <a:fillRect l="-822" t="-4959" r="-1735" b="-1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TextBox 133">
            <a:extLst>
              <a:ext uri="{FF2B5EF4-FFF2-40B4-BE49-F238E27FC236}">
                <a16:creationId xmlns:a16="http://schemas.microsoft.com/office/drawing/2014/main" id="{F2287A86-302C-4FB3-A88C-CFD425BC7836}"/>
              </a:ext>
            </a:extLst>
          </p:cNvPr>
          <p:cNvSpPr txBox="1"/>
          <p:nvPr/>
        </p:nvSpPr>
        <p:spPr bwMode="gray">
          <a:xfrm>
            <a:off x="9333571" y="2362460"/>
            <a:ext cx="29662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latin typeface="+mj-lt"/>
              </a:rPr>
              <a:t>information never hurts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1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 animBg="1"/>
      <p:bldP spid="16" grpId="0" animBg="1"/>
      <p:bldP spid="17" grpId="0" animBg="1"/>
      <p:bldP spid="18" grpId="0" animBg="1"/>
      <p:bldP spid="57" grpId="0"/>
      <p:bldP spid="78" grpId="0"/>
      <p:bldP spid="89" grpId="0"/>
      <p:bldP spid="101" grpId="0"/>
      <p:bldP spid="130" grpId="0"/>
      <p:bldP spid="1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42DC-462B-41E9-BDE6-22B0A5C6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submodularity important?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25CB85-4DD5-4E1F-82B7-CBA060A566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041380"/>
              </a:xfrm>
            </p:spPr>
            <p:txBody>
              <a:bodyPr/>
              <a:lstStyle/>
              <a:p>
                <a:r>
                  <a:rPr lang="en-US" dirty="0"/>
                  <a:t>Allows to approximate to NP-hard problems of finding optimal subset of items that maximize or minimize an objective function, e.g., coverage, influence, etc.</a:t>
                </a:r>
              </a:p>
              <a:p>
                <a:endParaRPr lang="en-US" dirty="0"/>
              </a:p>
              <a:p>
                <a:r>
                  <a:rPr lang="en-US" dirty="0"/>
                  <a:t>This is possible via a greedy algorithm, i.e., greedily selecting items in </a:t>
                </a:r>
                <a:r>
                  <a:rPr lang="en-US" i="1" dirty="0"/>
                  <a:t>A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e>
                      <m:li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, i.e., approximation a lower bound of ~63% of the optimum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[</a:t>
                </a:r>
                <a:r>
                  <a:rPr lang="en-US" dirty="0" err="1"/>
                  <a:t>Nemhauser</a:t>
                </a:r>
                <a:r>
                  <a:rPr lang="en-US" dirty="0"/>
                  <a:t> et al. 1978]</a:t>
                </a:r>
              </a:p>
              <a:p>
                <a:endParaRPr lang="en-US" dirty="0"/>
              </a:p>
              <a:p>
                <a:r>
                  <a:rPr lang="en-US" dirty="0"/>
                  <a:t>Submodular functions occur in several real-world phenomena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25CB85-4DD5-4E1F-82B7-CBA060A566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041380"/>
              </a:xfrm>
              <a:blipFill>
                <a:blip r:embed="rId2"/>
                <a:stretch>
                  <a:fillRect l="-1275" t="-1088" r="-1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78960-F2DF-4A13-85EA-E2E080F3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F8FDD-040A-4A69-87F5-6BF8BAFC8C06}"/>
              </a:ext>
            </a:extLst>
          </p:cNvPr>
          <p:cNvSpPr txBox="1"/>
          <p:nvPr/>
        </p:nvSpPr>
        <p:spPr bwMode="gray">
          <a:xfrm>
            <a:off x="135047" y="6225195"/>
            <a:ext cx="11711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Nemhauser</a:t>
            </a:r>
            <a:r>
              <a:rPr lang="en-US" sz="1400" dirty="0"/>
              <a:t>, G. L., Wolsey, L. A., &amp; Fisher, M. L. (1978). An analysis of approximations for maximizing submodular set functions—I. </a:t>
            </a:r>
            <a:r>
              <a:rPr lang="en-US" sz="1400" i="1" dirty="0"/>
              <a:t>Mathematical programming</a:t>
            </a:r>
            <a:r>
              <a:rPr lang="en-US" sz="1400" dirty="0"/>
              <a:t>, </a:t>
            </a:r>
            <a:r>
              <a:rPr lang="en-US" sz="1400" i="1" dirty="0"/>
              <a:t>14</a:t>
            </a:r>
            <a:r>
              <a:rPr lang="en-US" sz="1400" dirty="0"/>
              <a:t>(1), 265-294.</a:t>
            </a:r>
          </a:p>
        </p:txBody>
      </p:sp>
    </p:spTree>
    <p:extLst>
      <p:ext uri="{BB962C8B-B14F-4D97-AF65-F5344CB8AC3E}">
        <p14:creationId xmlns:p14="http://schemas.microsoft.com/office/powerpoint/2010/main" val="3840305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0AFD-D287-4AFF-A358-08026135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submodular function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96B4C-F75F-479D-87BF-79116D410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2" y="984708"/>
            <a:ext cx="11473384" cy="433272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Viral marketing [Kempe et al., 2003]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Network monitoring [Leskovec et al., 2007, Rodriguez et al., 2010]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Sensor placement and information gathering [</a:t>
            </a:r>
            <a:r>
              <a:rPr lang="en-US" dirty="0" err="1">
                <a:effectLst/>
                <a:latin typeface="+mj-lt"/>
              </a:rPr>
              <a:t>Guestrin</a:t>
            </a:r>
            <a:r>
              <a:rPr lang="en-US" dirty="0">
                <a:effectLst/>
                <a:latin typeface="+mj-lt"/>
              </a:rPr>
              <a:t> et al., 2005]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News article recommendation [El-</a:t>
            </a:r>
            <a:r>
              <a:rPr lang="en-US" dirty="0" err="1">
                <a:effectLst/>
                <a:latin typeface="+mj-lt"/>
              </a:rPr>
              <a:t>Arini</a:t>
            </a:r>
            <a:r>
              <a:rPr lang="en-US" dirty="0">
                <a:effectLst/>
                <a:latin typeface="+mj-lt"/>
              </a:rPr>
              <a:t> et al., 2009]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Non-parametric learning [Reed and </a:t>
            </a:r>
            <a:r>
              <a:rPr lang="en-US" dirty="0" err="1">
                <a:effectLst/>
                <a:latin typeface="+mj-lt"/>
              </a:rPr>
              <a:t>Ghahramani</a:t>
            </a:r>
            <a:r>
              <a:rPr lang="en-US" dirty="0">
                <a:effectLst/>
                <a:latin typeface="+mj-lt"/>
              </a:rPr>
              <a:t>, 2013]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Document and corpus summarization [Lin and Bilmes,2011, Kirchhoff and </a:t>
            </a:r>
            <a:r>
              <a:rPr lang="en-US" dirty="0" err="1">
                <a:effectLst/>
                <a:latin typeface="+mj-lt"/>
              </a:rPr>
              <a:t>Bilmes</a:t>
            </a:r>
            <a:r>
              <a:rPr lang="en-US" dirty="0">
                <a:effectLst/>
                <a:latin typeface="+mj-lt"/>
              </a:rPr>
              <a:t>, 2014, Sipos et al., 2012]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Data summarization [</a:t>
            </a:r>
            <a:r>
              <a:rPr lang="en-US" dirty="0" err="1">
                <a:effectLst/>
                <a:latin typeface="+mj-lt"/>
              </a:rPr>
              <a:t>Mirzasoleimanet</a:t>
            </a:r>
            <a:r>
              <a:rPr lang="en-US" dirty="0">
                <a:effectLst/>
                <a:latin typeface="+mj-lt"/>
              </a:rPr>
              <a:t> al., 2013]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Crowd teaching [Singla et al., 2014]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MAP inference of “determinantal” point-process [</a:t>
            </a:r>
            <a:r>
              <a:rPr lang="en-US" dirty="0" err="1">
                <a:effectLst/>
                <a:latin typeface="+mj-lt"/>
              </a:rPr>
              <a:t>Gillenwater</a:t>
            </a:r>
            <a:r>
              <a:rPr lang="en-US" dirty="0">
                <a:effectLst/>
                <a:latin typeface="+mj-lt"/>
              </a:rPr>
              <a:t> et al., 2012]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61DC9-C86F-48F7-9E69-035DCA02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F7115-DC51-4A0D-B9FE-4AEAC2D9C63B}"/>
              </a:ext>
            </a:extLst>
          </p:cNvPr>
          <p:cNvSpPr txBox="1"/>
          <p:nvPr/>
        </p:nvSpPr>
        <p:spPr bwMode="gray">
          <a:xfrm>
            <a:off x="0" y="6550223"/>
            <a:ext cx="94819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Feldman et al. (2017) </a:t>
            </a:r>
            <a:r>
              <a:rPr lang="en-US" sz="1200" b="0" i="0" u="none" strike="noStrike" baseline="0" dirty="0">
                <a:latin typeface="+mj-lt"/>
              </a:rPr>
              <a:t>Greed Is Good: Near-Optimal Submodular Maximization via Greedy Optimization</a:t>
            </a:r>
            <a:endParaRPr lang="en-US" sz="1200" dirty="0">
              <a:effectLst/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E4512-7C81-4163-8A58-62F264A14725}"/>
              </a:ext>
            </a:extLst>
          </p:cNvPr>
          <p:cNvSpPr txBox="1"/>
          <p:nvPr/>
        </p:nvSpPr>
        <p:spPr bwMode="gray">
          <a:xfrm>
            <a:off x="673560" y="5547246"/>
            <a:ext cx="11102007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 many of these problems can be reduced to a problem of maximizing a submodular function that is subject to </a:t>
            </a:r>
            <a:r>
              <a:rPr lang="en-US" b="1" dirty="0"/>
              <a:t>constraints</a:t>
            </a:r>
            <a:r>
              <a:rPr lang="en-US" dirty="0"/>
              <a:t> like cardinality, knapsack, and intersection of matroids. 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598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F2AE-51C8-4C32-A15B-B3DCE0CF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Combinatorial Optimization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9E0A6-EF4F-490D-884A-16635BDA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37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C7B82F-C92B-460E-B456-E44191AFFF71}"/>
              </a:ext>
            </a:extLst>
          </p:cNvPr>
          <p:cNvSpPr/>
          <p:nvPr/>
        </p:nvSpPr>
        <p:spPr bwMode="gray">
          <a:xfrm>
            <a:off x="916612" y="915453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321125-D973-4E68-B724-528C2DF8B9CF}"/>
              </a:ext>
            </a:extLst>
          </p:cNvPr>
          <p:cNvSpPr/>
          <p:nvPr/>
        </p:nvSpPr>
        <p:spPr bwMode="gray">
          <a:xfrm>
            <a:off x="254213" y="1644401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B3D0A9-D365-47A6-A7E6-E29B20F03135}"/>
              </a:ext>
            </a:extLst>
          </p:cNvPr>
          <p:cNvSpPr/>
          <p:nvPr/>
        </p:nvSpPr>
        <p:spPr bwMode="gray">
          <a:xfrm>
            <a:off x="885181" y="2072966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CA9004-9775-4A00-9B23-2ED6509CB383}"/>
              </a:ext>
            </a:extLst>
          </p:cNvPr>
          <p:cNvSpPr/>
          <p:nvPr/>
        </p:nvSpPr>
        <p:spPr bwMode="gray">
          <a:xfrm>
            <a:off x="1821406" y="1009882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355E4B-BA3B-4839-8B6C-8C99ECE41325}"/>
              </a:ext>
            </a:extLst>
          </p:cNvPr>
          <p:cNvSpPr/>
          <p:nvPr/>
        </p:nvSpPr>
        <p:spPr bwMode="gray">
          <a:xfrm>
            <a:off x="1798569" y="222734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9ACEA4-F2BC-4D28-9DA3-EAA9CF6CFC0A}"/>
              </a:ext>
            </a:extLst>
          </p:cNvPr>
          <p:cNvSpPr/>
          <p:nvPr/>
        </p:nvSpPr>
        <p:spPr bwMode="gray">
          <a:xfrm>
            <a:off x="2449190" y="1644400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F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B15988-052E-4D5D-A2BB-28EE769488E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 bwMode="gray">
          <a:xfrm>
            <a:off x="1397060" y="1147928"/>
            <a:ext cx="424346" cy="944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5CC55A-A2B2-47CA-8D14-36028A50EBD9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 bwMode="gray">
          <a:xfrm flipH="1">
            <a:off x="664301" y="1312312"/>
            <a:ext cx="322671" cy="40017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417080-D56D-45C0-A7AD-8D6D200B59F7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 bwMode="gray">
          <a:xfrm>
            <a:off x="664301" y="2041260"/>
            <a:ext cx="291240" cy="9979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464B4D-C9BF-43FE-9380-1DD9FC126097}"/>
              </a:ext>
            </a:extLst>
          </p:cNvPr>
          <p:cNvCxnSpPr>
            <a:cxnSpLocks/>
            <a:stCxn id="10" idx="2"/>
            <a:endCxn id="8" idx="6"/>
          </p:cNvCxnSpPr>
          <p:nvPr/>
        </p:nvCxnSpPr>
        <p:spPr bwMode="gray">
          <a:xfrm flipH="1" flipV="1">
            <a:off x="1365629" y="2305441"/>
            <a:ext cx="432940" cy="15438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40DF2B7-6298-480C-811B-E86774A8BCE0}"/>
              </a:ext>
            </a:extLst>
          </p:cNvPr>
          <p:cNvCxnSpPr>
            <a:cxnSpLocks/>
            <a:stCxn id="10" idx="7"/>
            <a:endCxn id="11" idx="4"/>
          </p:cNvCxnSpPr>
          <p:nvPr/>
        </p:nvCxnSpPr>
        <p:spPr bwMode="gray">
          <a:xfrm flipV="1">
            <a:off x="2208657" y="2109349"/>
            <a:ext cx="480757" cy="18608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C154E6-01AC-416E-95FB-42753713AD45}"/>
              </a:ext>
            </a:extLst>
          </p:cNvPr>
          <p:cNvCxnSpPr>
            <a:cxnSpLocks/>
            <a:stCxn id="11" idx="0"/>
            <a:endCxn id="9" idx="5"/>
          </p:cNvCxnSpPr>
          <p:nvPr/>
        </p:nvCxnSpPr>
        <p:spPr bwMode="gray">
          <a:xfrm flipH="1" flipV="1">
            <a:off x="2231494" y="1406741"/>
            <a:ext cx="457920" cy="23765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FE3062-F21D-4687-AE79-CA839276B6ED}"/>
              </a:ext>
            </a:extLst>
          </p:cNvPr>
          <p:cNvCxnSpPr>
            <a:cxnSpLocks/>
            <a:stCxn id="10" idx="1"/>
            <a:endCxn id="6" idx="5"/>
          </p:cNvCxnSpPr>
          <p:nvPr/>
        </p:nvCxnSpPr>
        <p:spPr bwMode="gray">
          <a:xfrm flipH="1" flipV="1">
            <a:off x="1326700" y="1312312"/>
            <a:ext cx="542229" cy="9831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B763F7-BDAB-4000-A29C-AF99BDE01D40}"/>
              </a:ext>
            </a:extLst>
          </p:cNvPr>
          <p:cNvCxnSpPr>
            <a:cxnSpLocks/>
            <a:stCxn id="8" idx="7"/>
            <a:endCxn id="9" idx="4"/>
          </p:cNvCxnSpPr>
          <p:nvPr/>
        </p:nvCxnSpPr>
        <p:spPr bwMode="gray">
          <a:xfrm flipV="1">
            <a:off x="1295269" y="1474831"/>
            <a:ext cx="766361" cy="6662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D41FA28-9295-4E48-A858-A833A641CAAB}"/>
              </a:ext>
            </a:extLst>
          </p:cNvPr>
          <p:cNvSpPr txBox="1"/>
          <p:nvPr/>
        </p:nvSpPr>
        <p:spPr bwMode="gray">
          <a:xfrm>
            <a:off x="612536" y="1253630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4FB90D-077A-4D88-BCD2-50C560A223ED}"/>
              </a:ext>
            </a:extLst>
          </p:cNvPr>
          <p:cNvSpPr txBox="1"/>
          <p:nvPr/>
        </p:nvSpPr>
        <p:spPr bwMode="gray">
          <a:xfrm>
            <a:off x="1550289" y="82369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8A6549-BEED-40C8-9ADA-E4FD5ECE48E9}"/>
              </a:ext>
            </a:extLst>
          </p:cNvPr>
          <p:cNvSpPr txBox="1"/>
          <p:nvPr/>
        </p:nvSpPr>
        <p:spPr bwMode="gray">
          <a:xfrm>
            <a:off x="389853" y="2289812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9FC3-70D7-4396-887E-75B361E57B0E}"/>
              </a:ext>
            </a:extLst>
          </p:cNvPr>
          <p:cNvSpPr txBox="1"/>
          <p:nvPr/>
        </p:nvSpPr>
        <p:spPr bwMode="gray">
          <a:xfrm>
            <a:off x="1533375" y="258763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843DD6-B04F-4534-AE49-E707CC75441B}"/>
              </a:ext>
            </a:extLst>
          </p:cNvPr>
          <p:cNvSpPr txBox="1"/>
          <p:nvPr/>
        </p:nvSpPr>
        <p:spPr bwMode="gray">
          <a:xfrm>
            <a:off x="2484180" y="2208338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956D31-52B6-4D88-911A-4C2A0FD3D9C9}"/>
              </a:ext>
            </a:extLst>
          </p:cNvPr>
          <p:cNvSpPr txBox="1"/>
          <p:nvPr/>
        </p:nvSpPr>
        <p:spPr bwMode="gray">
          <a:xfrm>
            <a:off x="2537014" y="1171121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5DDFA9-BB66-48BA-91EE-ED58F7146903}"/>
              </a:ext>
            </a:extLst>
          </p:cNvPr>
          <p:cNvSpPr txBox="1"/>
          <p:nvPr/>
        </p:nvSpPr>
        <p:spPr bwMode="gray">
          <a:xfrm>
            <a:off x="1953862" y="153455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DF1ADE-1B10-4ADF-9F6F-46E4DF021AA9}"/>
              </a:ext>
            </a:extLst>
          </p:cNvPr>
          <p:cNvSpPr txBox="1"/>
          <p:nvPr/>
        </p:nvSpPr>
        <p:spPr bwMode="gray">
          <a:xfrm>
            <a:off x="1351906" y="153455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0359EE62-5923-4F59-BB4B-F7218FC3FAE5}"/>
              </a:ext>
            </a:extLst>
          </p:cNvPr>
          <p:cNvSpPr/>
          <p:nvPr/>
        </p:nvSpPr>
        <p:spPr bwMode="gray">
          <a:xfrm>
            <a:off x="114102" y="860089"/>
            <a:ext cx="2305332" cy="1960745"/>
          </a:xfrm>
          <a:custGeom>
            <a:avLst/>
            <a:gdLst>
              <a:gd name="connsiteX0" fmla="*/ 12405 w 2305332"/>
              <a:gd name="connsiteY0" fmla="*/ 1226127 h 2251363"/>
              <a:gd name="connsiteX1" fmla="*/ 12405 w 2305332"/>
              <a:gd name="connsiteY1" fmla="*/ 1226127 h 2251363"/>
              <a:gd name="connsiteX2" fmla="*/ 19332 w 2305332"/>
              <a:gd name="connsiteY2" fmla="*/ 1108363 h 2251363"/>
              <a:gd name="connsiteX3" fmla="*/ 26259 w 2305332"/>
              <a:gd name="connsiteY3" fmla="*/ 1087582 h 2251363"/>
              <a:gd name="connsiteX4" fmla="*/ 33186 w 2305332"/>
              <a:gd name="connsiteY4" fmla="*/ 983672 h 2251363"/>
              <a:gd name="connsiteX5" fmla="*/ 47041 w 2305332"/>
              <a:gd name="connsiteY5" fmla="*/ 942109 h 2251363"/>
              <a:gd name="connsiteX6" fmla="*/ 67823 w 2305332"/>
              <a:gd name="connsiteY6" fmla="*/ 879763 h 2251363"/>
              <a:gd name="connsiteX7" fmla="*/ 88605 w 2305332"/>
              <a:gd name="connsiteY7" fmla="*/ 831272 h 2251363"/>
              <a:gd name="connsiteX8" fmla="*/ 95532 w 2305332"/>
              <a:gd name="connsiteY8" fmla="*/ 810491 h 2251363"/>
              <a:gd name="connsiteX9" fmla="*/ 102459 w 2305332"/>
              <a:gd name="connsiteY9" fmla="*/ 782782 h 2251363"/>
              <a:gd name="connsiteX10" fmla="*/ 123241 w 2305332"/>
              <a:gd name="connsiteY10" fmla="*/ 768927 h 2251363"/>
              <a:gd name="connsiteX11" fmla="*/ 130168 w 2305332"/>
              <a:gd name="connsiteY11" fmla="*/ 706582 h 2251363"/>
              <a:gd name="connsiteX12" fmla="*/ 137095 w 2305332"/>
              <a:gd name="connsiteY12" fmla="*/ 685800 h 2251363"/>
              <a:gd name="connsiteX13" fmla="*/ 144023 w 2305332"/>
              <a:gd name="connsiteY13" fmla="*/ 602672 h 2251363"/>
              <a:gd name="connsiteX14" fmla="*/ 150950 w 2305332"/>
              <a:gd name="connsiteY14" fmla="*/ 554182 h 2251363"/>
              <a:gd name="connsiteX15" fmla="*/ 185586 w 2305332"/>
              <a:gd name="connsiteY15" fmla="*/ 498763 h 2251363"/>
              <a:gd name="connsiteX16" fmla="*/ 220223 w 2305332"/>
              <a:gd name="connsiteY16" fmla="*/ 450272 h 2251363"/>
              <a:gd name="connsiteX17" fmla="*/ 234077 w 2305332"/>
              <a:gd name="connsiteY17" fmla="*/ 429491 h 2251363"/>
              <a:gd name="connsiteX18" fmla="*/ 254859 w 2305332"/>
              <a:gd name="connsiteY18" fmla="*/ 415636 h 2251363"/>
              <a:gd name="connsiteX19" fmla="*/ 310277 w 2305332"/>
              <a:gd name="connsiteY19" fmla="*/ 394854 h 2251363"/>
              <a:gd name="connsiteX20" fmla="*/ 372623 w 2305332"/>
              <a:gd name="connsiteY20" fmla="*/ 387927 h 2251363"/>
              <a:gd name="connsiteX21" fmla="*/ 455750 w 2305332"/>
              <a:gd name="connsiteY21" fmla="*/ 374072 h 2251363"/>
              <a:gd name="connsiteX22" fmla="*/ 497314 w 2305332"/>
              <a:gd name="connsiteY22" fmla="*/ 360218 h 2251363"/>
              <a:gd name="connsiteX23" fmla="*/ 566586 w 2305332"/>
              <a:gd name="connsiteY23" fmla="*/ 318654 h 2251363"/>
              <a:gd name="connsiteX24" fmla="*/ 580441 w 2305332"/>
              <a:gd name="connsiteY24" fmla="*/ 270163 h 2251363"/>
              <a:gd name="connsiteX25" fmla="*/ 601223 w 2305332"/>
              <a:gd name="connsiteY25" fmla="*/ 256309 h 2251363"/>
              <a:gd name="connsiteX26" fmla="*/ 628932 w 2305332"/>
              <a:gd name="connsiteY26" fmla="*/ 214745 h 2251363"/>
              <a:gd name="connsiteX27" fmla="*/ 642786 w 2305332"/>
              <a:gd name="connsiteY27" fmla="*/ 166254 h 2251363"/>
              <a:gd name="connsiteX28" fmla="*/ 670495 w 2305332"/>
              <a:gd name="connsiteY28" fmla="*/ 124691 h 2251363"/>
              <a:gd name="connsiteX29" fmla="*/ 691277 w 2305332"/>
              <a:gd name="connsiteY29" fmla="*/ 110836 h 2251363"/>
              <a:gd name="connsiteX30" fmla="*/ 732841 w 2305332"/>
              <a:gd name="connsiteY30" fmla="*/ 69272 h 2251363"/>
              <a:gd name="connsiteX31" fmla="*/ 753623 w 2305332"/>
              <a:gd name="connsiteY31" fmla="*/ 62345 h 2251363"/>
              <a:gd name="connsiteX32" fmla="*/ 774405 w 2305332"/>
              <a:gd name="connsiteY32" fmla="*/ 48491 h 2251363"/>
              <a:gd name="connsiteX33" fmla="*/ 815968 w 2305332"/>
              <a:gd name="connsiteY33" fmla="*/ 41563 h 2251363"/>
              <a:gd name="connsiteX34" fmla="*/ 843677 w 2305332"/>
              <a:gd name="connsiteY34" fmla="*/ 13854 h 2251363"/>
              <a:gd name="connsiteX35" fmla="*/ 871386 w 2305332"/>
              <a:gd name="connsiteY35" fmla="*/ 6927 h 2251363"/>
              <a:gd name="connsiteX36" fmla="*/ 933732 w 2305332"/>
              <a:gd name="connsiteY36" fmla="*/ 0 h 2251363"/>
              <a:gd name="connsiteX37" fmla="*/ 1203895 w 2305332"/>
              <a:gd name="connsiteY37" fmla="*/ 6927 h 2251363"/>
              <a:gd name="connsiteX38" fmla="*/ 1245459 w 2305332"/>
              <a:gd name="connsiteY38" fmla="*/ 20782 h 2251363"/>
              <a:gd name="connsiteX39" fmla="*/ 1259314 w 2305332"/>
              <a:gd name="connsiteY39" fmla="*/ 41563 h 2251363"/>
              <a:gd name="connsiteX40" fmla="*/ 1280095 w 2305332"/>
              <a:gd name="connsiteY40" fmla="*/ 55418 h 2251363"/>
              <a:gd name="connsiteX41" fmla="*/ 1307805 w 2305332"/>
              <a:gd name="connsiteY41" fmla="*/ 96982 h 2251363"/>
              <a:gd name="connsiteX42" fmla="*/ 1321659 w 2305332"/>
              <a:gd name="connsiteY42" fmla="*/ 117763 h 2251363"/>
              <a:gd name="connsiteX43" fmla="*/ 1328586 w 2305332"/>
              <a:gd name="connsiteY43" fmla="*/ 138545 h 2251363"/>
              <a:gd name="connsiteX44" fmla="*/ 1356295 w 2305332"/>
              <a:gd name="connsiteY44" fmla="*/ 187036 h 2251363"/>
              <a:gd name="connsiteX45" fmla="*/ 1390932 w 2305332"/>
              <a:gd name="connsiteY45" fmla="*/ 235527 h 2251363"/>
              <a:gd name="connsiteX46" fmla="*/ 1397859 w 2305332"/>
              <a:gd name="connsiteY46" fmla="*/ 256309 h 2251363"/>
              <a:gd name="connsiteX47" fmla="*/ 1439423 w 2305332"/>
              <a:gd name="connsiteY47" fmla="*/ 290945 h 2251363"/>
              <a:gd name="connsiteX48" fmla="*/ 1467132 w 2305332"/>
              <a:gd name="connsiteY48" fmla="*/ 367145 h 2251363"/>
              <a:gd name="connsiteX49" fmla="*/ 1480986 w 2305332"/>
              <a:gd name="connsiteY49" fmla="*/ 429491 h 2251363"/>
              <a:gd name="connsiteX50" fmla="*/ 1501768 w 2305332"/>
              <a:gd name="connsiteY50" fmla="*/ 498763 h 2251363"/>
              <a:gd name="connsiteX51" fmla="*/ 1508695 w 2305332"/>
              <a:gd name="connsiteY51" fmla="*/ 554182 h 2251363"/>
              <a:gd name="connsiteX52" fmla="*/ 1515623 w 2305332"/>
              <a:gd name="connsiteY52" fmla="*/ 574963 h 2251363"/>
              <a:gd name="connsiteX53" fmla="*/ 1536405 w 2305332"/>
              <a:gd name="connsiteY53" fmla="*/ 630382 h 2251363"/>
              <a:gd name="connsiteX54" fmla="*/ 1543332 w 2305332"/>
              <a:gd name="connsiteY54" fmla="*/ 727363 h 2251363"/>
              <a:gd name="connsiteX55" fmla="*/ 1550259 w 2305332"/>
              <a:gd name="connsiteY55" fmla="*/ 748145 h 2251363"/>
              <a:gd name="connsiteX56" fmla="*/ 1564114 w 2305332"/>
              <a:gd name="connsiteY56" fmla="*/ 831272 h 2251363"/>
              <a:gd name="connsiteX57" fmla="*/ 1571041 w 2305332"/>
              <a:gd name="connsiteY57" fmla="*/ 852054 h 2251363"/>
              <a:gd name="connsiteX58" fmla="*/ 1598750 w 2305332"/>
              <a:gd name="connsiteY58" fmla="*/ 921327 h 2251363"/>
              <a:gd name="connsiteX59" fmla="*/ 1619532 w 2305332"/>
              <a:gd name="connsiteY59" fmla="*/ 935182 h 2251363"/>
              <a:gd name="connsiteX60" fmla="*/ 1640314 w 2305332"/>
              <a:gd name="connsiteY60" fmla="*/ 1018309 h 2251363"/>
              <a:gd name="connsiteX61" fmla="*/ 1654168 w 2305332"/>
              <a:gd name="connsiteY61" fmla="*/ 1039091 h 2251363"/>
              <a:gd name="connsiteX62" fmla="*/ 1661095 w 2305332"/>
              <a:gd name="connsiteY62" fmla="*/ 1059872 h 2251363"/>
              <a:gd name="connsiteX63" fmla="*/ 1681877 w 2305332"/>
              <a:gd name="connsiteY63" fmla="*/ 1080654 h 2251363"/>
              <a:gd name="connsiteX64" fmla="*/ 1695732 w 2305332"/>
              <a:gd name="connsiteY64" fmla="*/ 1101436 h 2251363"/>
              <a:gd name="connsiteX65" fmla="*/ 1737295 w 2305332"/>
              <a:gd name="connsiteY65" fmla="*/ 1129145 h 2251363"/>
              <a:gd name="connsiteX66" fmla="*/ 1758077 w 2305332"/>
              <a:gd name="connsiteY66" fmla="*/ 1163782 h 2251363"/>
              <a:gd name="connsiteX67" fmla="*/ 1785786 w 2305332"/>
              <a:gd name="connsiteY67" fmla="*/ 1177636 h 2251363"/>
              <a:gd name="connsiteX68" fmla="*/ 1806568 w 2305332"/>
              <a:gd name="connsiteY68" fmla="*/ 1191491 h 2251363"/>
              <a:gd name="connsiteX69" fmla="*/ 1813495 w 2305332"/>
              <a:gd name="connsiteY69" fmla="*/ 1212272 h 2251363"/>
              <a:gd name="connsiteX70" fmla="*/ 1855059 w 2305332"/>
              <a:gd name="connsiteY70" fmla="*/ 1239982 h 2251363"/>
              <a:gd name="connsiteX71" fmla="*/ 1889695 w 2305332"/>
              <a:gd name="connsiteY71" fmla="*/ 1288472 h 2251363"/>
              <a:gd name="connsiteX72" fmla="*/ 1931259 w 2305332"/>
              <a:gd name="connsiteY72" fmla="*/ 1316182 h 2251363"/>
              <a:gd name="connsiteX73" fmla="*/ 1945114 w 2305332"/>
              <a:gd name="connsiteY73" fmla="*/ 1336963 h 2251363"/>
              <a:gd name="connsiteX74" fmla="*/ 1986677 w 2305332"/>
              <a:gd name="connsiteY74" fmla="*/ 1364672 h 2251363"/>
              <a:gd name="connsiteX75" fmla="*/ 2000532 w 2305332"/>
              <a:gd name="connsiteY75" fmla="*/ 1385454 h 2251363"/>
              <a:gd name="connsiteX76" fmla="*/ 2028241 w 2305332"/>
              <a:gd name="connsiteY76" fmla="*/ 1392382 h 2251363"/>
              <a:gd name="connsiteX77" fmla="*/ 2049023 w 2305332"/>
              <a:gd name="connsiteY77" fmla="*/ 1399309 h 2251363"/>
              <a:gd name="connsiteX78" fmla="*/ 2076732 w 2305332"/>
              <a:gd name="connsiteY78" fmla="*/ 1413163 h 2251363"/>
              <a:gd name="connsiteX79" fmla="*/ 2132150 w 2305332"/>
              <a:gd name="connsiteY79" fmla="*/ 1427018 h 2251363"/>
              <a:gd name="connsiteX80" fmla="*/ 2152932 w 2305332"/>
              <a:gd name="connsiteY80" fmla="*/ 1440872 h 2251363"/>
              <a:gd name="connsiteX81" fmla="*/ 2166786 w 2305332"/>
              <a:gd name="connsiteY81" fmla="*/ 1461654 h 2251363"/>
              <a:gd name="connsiteX82" fmla="*/ 2187568 w 2305332"/>
              <a:gd name="connsiteY82" fmla="*/ 1468582 h 2251363"/>
              <a:gd name="connsiteX83" fmla="*/ 2215277 w 2305332"/>
              <a:gd name="connsiteY83" fmla="*/ 1524000 h 2251363"/>
              <a:gd name="connsiteX84" fmla="*/ 2222205 w 2305332"/>
              <a:gd name="connsiteY84" fmla="*/ 1544782 h 2251363"/>
              <a:gd name="connsiteX85" fmla="*/ 2263768 w 2305332"/>
              <a:gd name="connsiteY85" fmla="*/ 1586345 h 2251363"/>
              <a:gd name="connsiteX86" fmla="*/ 2270695 w 2305332"/>
              <a:gd name="connsiteY86" fmla="*/ 1620982 h 2251363"/>
              <a:gd name="connsiteX87" fmla="*/ 2305332 w 2305332"/>
              <a:gd name="connsiteY87" fmla="*/ 1669472 h 2251363"/>
              <a:gd name="connsiteX88" fmla="*/ 2291477 w 2305332"/>
              <a:gd name="connsiteY88" fmla="*/ 1828800 h 2251363"/>
              <a:gd name="connsiteX89" fmla="*/ 2277623 w 2305332"/>
              <a:gd name="connsiteY89" fmla="*/ 1849582 h 2251363"/>
              <a:gd name="connsiteX90" fmla="*/ 2270695 w 2305332"/>
              <a:gd name="connsiteY90" fmla="*/ 1870363 h 2251363"/>
              <a:gd name="connsiteX91" fmla="*/ 2256841 w 2305332"/>
              <a:gd name="connsiteY91" fmla="*/ 1918854 h 2251363"/>
              <a:gd name="connsiteX92" fmla="*/ 2242986 w 2305332"/>
              <a:gd name="connsiteY92" fmla="*/ 1946563 h 2251363"/>
              <a:gd name="connsiteX93" fmla="*/ 2222205 w 2305332"/>
              <a:gd name="connsiteY93" fmla="*/ 1953491 h 2251363"/>
              <a:gd name="connsiteX94" fmla="*/ 2187568 w 2305332"/>
              <a:gd name="connsiteY94" fmla="*/ 2001982 h 2251363"/>
              <a:gd name="connsiteX95" fmla="*/ 2159859 w 2305332"/>
              <a:gd name="connsiteY95" fmla="*/ 2043545 h 2251363"/>
              <a:gd name="connsiteX96" fmla="*/ 2146005 w 2305332"/>
              <a:gd name="connsiteY96" fmla="*/ 2064327 h 2251363"/>
              <a:gd name="connsiteX97" fmla="*/ 2118295 w 2305332"/>
              <a:gd name="connsiteY97" fmla="*/ 2085109 h 2251363"/>
              <a:gd name="connsiteX98" fmla="*/ 2111368 w 2305332"/>
              <a:gd name="connsiteY98" fmla="*/ 2105891 h 2251363"/>
              <a:gd name="connsiteX99" fmla="*/ 2083659 w 2305332"/>
              <a:gd name="connsiteY99" fmla="*/ 2182091 h 2251363"/>
              <a:gd name="connsiteX100" fmla="*/ 2062877 w 2305332"/>
              <a:gd name="connsiteY100" fmla="*/ 2195945 h 2251363"/>
              <a:gd name="connsiteX101" fmla="*/ 2042095 w 2305332"/>
              <a:gd name="connsiteY101" fmla="*/ 2202872 h 2251363"/>
              <a:gd name="connsiteX102" fmla="*/ 1993605 w 2305332"/>
              <a:gd name="connsiteY102" fmla="*/ 2230582 h 2251363"/>
              <a:gd name="connsiteX103" fmla="*/ 1972823 w 2305332"/>
              <a:gd name="connsiteY103" fmla="*/ 2237509 h 2251363"/>
              <a:gd name="connsiteX104" fmla="*/ 1889695 w 2305332"/>
              <a:gd name="connsiteY104" fmla="*/ 2251363 h 2251363"/>
              <a:gd name="connsiteX105" fmla="*/ 1141550 w 2305332"/>
              <a:gd name="connsiteY105" fmla="*/ 2244436 h 2251363"/>
              <a:gd name="connsiteX106" fmla="*/ 1058423 w 2305332"/>
              <a:gd name="connsiteY106" fmla="*/ 2223654 h 2251363"/>
              <a:gd name="connsiteX107" fmla="*/ 635859 w 2305332"/>
              <a:gd name="connsiteY107" fmla="*/ 2216727 h 2251363"/>
              <a:gd name="connsiteX108" fmla="*/ 615077 w 2305332"/>
              <a:gd name="connsiteY108" fmla="*/ 2195945 h 2251363"/>
              <a:gd name="connsiteX109" fmla="*/ 594295 w 2305332"/>
              <a:gd name="connsiteY109" fmla="*/ 2182091 h 2251363"/>
              <a:gd name="connsiteX110" fmla="*/ 580441 w 2305332"/>
              <a:gd name="connsiteY110" fmla="*/ 2161309 h 2251363"/>
              <a:gd name="connsiteX111" fmla="*/ 545805 w 2305332"/>
              <a:gd name="connsiteY111" fmla="*/ 2112818 h 2251363"/>
              <a:gd name="connsiteX112" fmla="*/ 518095 w 2305332"/>
              <a:gd name="connsiteY112" fmla="*/ 2036618 h 2251363"/>
              <a:gd name="connsiteX113" fmla="*/ 497314 w 2305332"/>
              <a:gd name="connsiteY113" fmla="*/ 2015836 h 2251363"/>
              <a:gd name="connsiteX114" fmla="*/ 448823 w 2305332"/>
              <a:gd name="connsiteY114" fmla="*/ 1967345 h 2251363"/>
              <a:gd name="connsiteX115" fmla="*/ 386477 w 2305332"/>
              <a:gd name="connsiteY115" fmla="*/ 1905000 h 2251363"/>
              <a:gd name="connsiteX116" fmla="*/ 365695 w 2305332"/>
              <a:gd name="connsiteY116" fmla="*/ 1898072 h 2251363"/>
              <a:gd name="connsiteX117" fmla="*/ 351841 w 2305332"/>
              <a:gd name="connsiteY117" fmla="*/ 1877291 h 2251363"/>
              <a:gd name="connsiteX118" fmla="*/ 310277 w 2305332"/>
              <a:gd name="connsiteY118" fmla="*/ 1856509 h 2251363"/>
              <a:gd name="connsiteX119" fmla="*/ 275641 w 2305332"/>
              <a:gd name="connsiteY119" fmla="*/ 1835727 h 2251363"/>
              <a:gd name="connsiteX120" fmla="*/ 247932 w 2305332"/>
              <a:gd name="connsiteY120" fmla="*/ 1780309 h 2251363"/>
              <a:gd name="connsiteX121" fmla="*/ 220223 w 2305332"/>
              <a:gd name="connsiteY121" fmla="*/ 1731818 h 2251363"/>
              <a:gd name="connsiteX122" fmla="*/ 213295 w 2305332"/>
              <a:gd name="connsiteY122" fmla="*/ 1704109 h 2251363"/>
              <a:gd name="connsiteX123" fmla="*/ 206368 w 2305332"/>
              <a:gd name="connsiteY123" fmla="*/ 1648691 h 2251363"/>
              <a:gd name="connsiteX124" fmla="*/ 199441 w 2305332"/>
              <a:gd name="connsiteY124" fmla="*/ 1627909 h 2251363"/>
              <a:gd name="connsiteX125" fmla="*/ 192514 w 2305332"/>
              <a:gd name="connsiteY125" fmla="*/ 1579418 h 2251363"/>
              <a:gd name="connsiteX126" fmla="*/ 185586 w 2305332"/>
              <a:gd name="connsiteY126" fmla="*/ 1517072 h 2251363"/>
              <a:gd name="connsiteX127" fmla="*/ 164805 w 2305332"/>
              <a:gd name="connsiteY127" fmla="*/ 1461654 h 2251363"/>
              <a:gd name="connsiteX128" fmla="*/ 137095 w 2305332"/>
              <a:gd name="connsiteY128" fmla="*/ 1420091 h 2251363"/>
              <a:gd name="connsiteX129" fmla="*/ 109386 w 2305332"/>
              <a:gd name="connsiteY129" fmla="*/ 1406236 h 2251363"/>
              <a:gd name="connsiteX130" fmla="*/ 53968 w 2305332"/>
              <a:gd name="connsiteY130" fmla="*/ 1350818 h 2251363"/>
              <a:gd name="connsiteX131" fmla="*/ 40114 w 2305332"/>
              <a:gd name="connsiteY131" fmla="*/ 1323109 h 2251363"/>
              <a:gd name="connsiteX132" fmla="*/ 33186 w 2305332"/>
              <a:gd name="connsiteY132" fmla="*/ 1288472 h 2251363"/>
              <a:gd name="connsiteX133" fmla="*/ 12405 w 2305332"/>
              <a:gd name="connsiteY133" fmla="*/ 1267691 h 2251363"/>
              <a:gd name="connsiteX134" fmla="*/ 5477 w 2305332"/>
              <a:gd name="connsiteY134" fmla="*/ 1239982 h 2251363"/>
              <a:gd name="connsiteX135" fmla="*/ 12405 w 2305332"/>
              <a:gd name="connsiteY135" fmla="*/ 1226127 h 225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05332" h="2251363">
                <a:moveTo>
                  <a:pt x="12405" y="1226127"/>
                </a:moveTo>
                <a:lnTo>
                  <a:pt x="12405" y="1226127"/>
                </a:lnTo>
                <a:cubicBezTo>
                  <a:pt x="14714" y="1186872"/>
                  <a:pt x="15419" y="1147490"/>
                  <a:pt x="19332" y="1108363"/>
                </a:cubicBezTo>
                <a:cubicBezTo>
                  <a:pt x="20059" y="1101098"/>
                  <a:pt x="25453" y="1094839"/>
                  <a:pt x="26259" y="1087582"/>
                </a:cubicBezTo>
                <a:cubicBezTo>
                  <a:pt x="30092" y="1053081"/>
                  <a:pt x="28277" y="1018037"/>
                  <a:pt x="33186" y="983672"/>
                </a:cubicBezTo>
                <a:cubicBezTo>
                  <a:pt x="35251" y="969215"/>
                  <a:pt x="44177" y="956429"/>
                  <a:pt x="47041" y="942109"/>
                </a:cubicBezTo>
                <a:cubicBezTo>
                  <a:pt x="55993" y="897346"/>
                  <a:pt x="48702" y="918003"/>
                  <a:pt x="67823" y="879763"/>
                </a:cubicBezTo>
                <a:cubicBezTo>
                  <a:pt x="82239" y="822096"/>
                  <a:pt x="64685" y="879110"/>
                  <a:pt x="88605" y="831272"/>
                </a:cubicBezTo>
                <a:cubicBezTo>
                  <a:pt x="91870" y="824741"/>
                  <a:pt x="93526" y="817512"/>
                  <a:pt x="95532" y="810491"/>
                </a:cubicBezTo>
                <a:cubicBezTo>
                  <a:pt x="98147" y="801337"/>
                  <a:pt x="97178" y="790704"/>
                  <a:pt x="102459" y="782782"/>
                </a:cubicBezTo>
                <a:cubicBezTo>
                  <a:pt x="107077" y="775855"/>
                  <a:pt x="116314" y="773545"/>
                  <a:pt x="123241" y="768927"/>
                </a:cubicBezTo>
                <a:cubicBezTo>
                  <a:pt x="125550" y="748145"/>
                  <a:pt x="126731" y="727207"/>
                  <a:pt x="130168" y="706582"/>
                </a:cubicBezTo>
                <a:cubicBezTo>
                  <a:pt x="131368" y="699379"/>
                  <a:pt x="136130" y="693038"/>
                  <a:pt x="137095" y="685800"/>
                </a:cubicBezTo>
                <a:cubicBezTo>
                  <a:pt x="140770" y="658239"/>
                  <a:pt x="141112" y="630325"/>
                  <a:pt x="144023" y="602672"/>
                </a:cubicBezTo>
                <a:cubicBezTo>
                  <a:pt x="145732" y="586434"/>
                  <a:pt x="144886" y="569342"/>
                  <a:pt x="150950" y="554182"/>
                </a:cubicBezTo>
                <a:cubicBezTo>
                  <a:pt x="159040" y="533956"/>
                  <a:pt x="178697" y="519429"/>
                  <a:pt x="185586" y="498763"/>
                </a:cubicBezTo>
                <a:cubicBezTo>
                  <a:pt x="201750" y="450273"/>
                  <a:pt x="185587" y="461819"/>
                  <a:pt x="220223" y="450272"/>
                </a:cubicBezTo>
                <a:cubicBezTo>
                  <a:pt x="224841" y="443345"/>
                  <a:pt x="228190" y="435378"/>
                  <a:pt x="234077" y="429491"/>
                </a:cubicBezTo>
                <a:cubicBezTo>
                  <a:pt x="239964" y="423604"/>
                  <a:pt x="247412" y="419359"/>
                  <a:pt x="254859" y="415636"/>
                </a:cubicBezTo>
                <a:cubicBezTo>
                  <a:pt x="256105" y="415013"/>
                  <a:pt x="301288" y="396352"/>
                  <a:pt x="310277" y="394854"/>
                </a:cubicBezTo>
                <a:cubicBezTo>
                  <a:pt x="330902" y="391416"/>
                  <a:pt x="351841" y="390236"/>
                  <a:pt x="372623" y="387927"/>
                </a:cubicBezTo>
                <a:cubicBezTo>
                  <a:pt x="429446" y="368987"/>
                  <a:pt x="339745" y="397273"/>
                  <a:pt x="455750" y="374072"/>
                </a:cubicBezTo>
                <a:cubicBezTo>
                  <a:pt x="470070" y="371208"/>
                  <a:pt x="497314" y="360218"/>
                  <a:pt x="497314" y="360218"/>
                </a:cubicBezTo>
                <a:cubicBezTo>
                  <a:pt x="547469" y="326781"/>
                  <a:pt x="523984" y="339956"/>
                  <a:pt x="566586" y="318654"/>
                </a:cubicBezTo>
                <a:cubicBezTo>
                  <a:pt x="567038" y="316847"/>
                  <a:pt x="576829" y="274678"/>
                  <a:pt x="580441" y="270163"/>
                </a:cubicBezTo>
                <a:cubicBezTo>
                  <a:pt x="585642" y="263662"/>
                  <a:pt x="594296" y="260927"/>
                  <a:pt x="601223" y="256309"/>
                </a:cubicBezTo>
                <a:cubicBezTo>
                  <a:pt x="610459" y="242454"/>
                  <a:pt x="624894" y="230899"/>
                  <a:pt x="628932" y="214745"/>
                </a:cubicBezTo>
                <a:cubicBezTo>
                  <a:pt x="630562" y="208224"/>
                  <a:pt x="638269" y="174384"/>
                  <a:pt x="642786" y="166254"/>
                </a:cubicBezTo>
                <a:cubicBezTo>
                  <a:pt x="650872" y="151698"/>
                  <a:pt x="656641" y="133927"/>
                  <a:pt x="670495" y="124691"/>
                </a:cubicBezTo>
                <a:lnTo>
                  <a:pt x="691277" y="110836"/>
                </a:lnTo>
                <a:cubicBezTo>
                  <a:pt x="706770" y="87598"/>
                  <a:pt x="705082" y="85134"/>
                  <a:pt x="732841" y="69272"/>
                </a:cubicBezTo>
                <a:cubicBezTo>
                  <a:pt x="739181" y="65649"/>
                  <a:pt x="747092" y="65610"/>
                  <a:pt x="753623" y="62345"/>
                </a:cubicBezTo>
                <a:cubicBezTo>
                  <a:pt x="761070" y="58622"/>
                  <a:pt x="766507" y="51124"/>
                  <a:pt x="774405" y="48491"/>
                </a:cubicBezTo>
                <a:cubicBezTo>
                  <a:pt x="787730" y="44049"/>
                  <a:pt x="802114" y="43872"/>
                  <a:pt x="815968" y="41563"/>
                </a:cubicBezTo>
                <a:cubicBezTo>
                  <a:pt x="825204" y="32327"/>
                  <a:pt x="832600" y="20777"/>
                  <a:pt x="843677" y="13854"/>
                </a:cubicBezTo>
                <a:cubicBezTo>
                  <a:pt x="851750" y="8808"/>
                  <a:pt x="861976" y="8375"/>
                  <a:pt x="871386" y="6927"/>
                </a:cubicBezTo>
                <a:cubicBezTo>
                  <a:pt x="892053" y="3748"/>
                  <a:pt x="912950" y="2309"/>
                  <a:pt x="933732" y="0"/>
                </a:cubicBezTo>
                <a:cubicBezTo>
                  <a:pt x="1023786" y="2309"/>
                  <a:pt x="1114011" y="935"/>
                  <a:pt x="1203895" y="6927"/>
                </a:cubicBezTo>
                <a:cubicBezTo>
                  <a:pt x="1218467" y="7898"/>
                  <a:pt x="1233075" y="13042"/>
                  <a:pt x="1245459" y="20782"/>
                </a:cubicBezTo>
                <a:cubicBezTo>
                  <a:pt x="1252519" y="25194"/>
                  <a:pt x="1253427" y="35676"/>
                  <a:pt x="1259314" y="41563"/>
                </a:cubicBezTo>
                <a:cubicBezTo>
                  <a:pt x="1265201" y="47450"/>
                  <a:pt x="1273168" y="50800"/>
                  <a:pt x="1280095" y="55418"/>
                </a:cubicBezTo>
                <a:lnTo>
                  <a:pt x="1307805" y="96982"/>
                </a:lnTo>
                <a:lnTo>
                  <a:pt x="1321659" y="117763"/>
                </a:lnTo>
                <a:cubicBezTo>
                  <a:pt x="1323968" y="124690"/>
                  <a:pt x="1325320" y="132014"/>
                  <a:pt x="1328586" y="138545"/>
                </a:cubicBezTo>
                <a:cubicBezTo>
                  <a:pt x="1353584" y="188540"/>
                  <a:pt x="1332002" y="126304"/>
                  <a:pt x="1356295" y="187036"/>
                </a:cubicBezTo>
                <a:cubicBezTo>
                  <a:pt x="1376189" y="236770"/>
                  <a:pt x="1354431" y="223360"/>
                  <a:pt x="1390932" y="235527"/>
                </a:cubicBezTo>
                <a:cubicBezTo>
                  <a:pt x="1393241" y="242454"/>
                  <a:pt x="1393809" y="250233"/>
                  <a:pt x="1397859" y="256309"/>
                </a:cubicBezTo>
                <a:cubicBezTo>
                  <a:pt x="1408527" y="272311"/>
                  <a:pt x="1424088" y="280722"/>
                  <a:pt x="1439423" y="290945"/>
                </a:cubicBezTo>
                <a:cubicBezTo>
                  <a:pt x="1468464" y="334509"/>
                  <a:pt x="1440678" y="287780"/>
                  <a:pt x="1467132" y="367145"/>
                </a:cubicBezTo>
                <a:cubicBezTo>
                  <a:pt x="1483784" y="417102"/>
                  <a:pt x="1462696" y="350236"/>
                  <a:pt x="1480986" y="429491"/>
                </a:cubicBezTo>
                <a:cubicBezTo>
                  <a:pt x="1486933" y="455260"/>
                  <a:pt x="1493831" y="474953"/>
                  <a:pt x="1501768" y="498763"/>
                </a:cubicBezTo>
                <a:cubicBezTo>
                  <a:pt x="1504077" y="517236"/>
                  <a:pt x="1505365" y="535866"/>
                  <a:pt x="1508695" y="554182"/>
                </a:cubicBezTo>
                <a:cubicBezTo>
                  <a:pt x="1510001" y="561366"/>
                  <a:pt x="1513059" y="568126"/>
                  <a:pt x="1515623" y="574963"/>
                </a:cubicBezTo>
                <a:cubicBezTo>
                  <a:pt x="1540469" y="641219"/>
                  <a:pt x="1520682" y="583217"/>
                  <a:pt x="1536405" y="630382"/>
                </a:cubicBezTo>
                <a:cubicBezTo>
                  <a:pt x="1538714" y="662709"/>
                  <a:pt x="1539545" y="695176"/>
                  <a:pt x="1543332" y="727363"/>
                </a:cubicBezTo>
                <a:cubicBezTo>
                  <a:pt x="1544185" y="734615"/>
                  <a:pt x="1548827" y="740985"/>
                  <a:pt x="1550259" y="748145"/>
                </a:cubicBezTo>
                <a:cubicBezTo>
                  <a:pt x="1555768" y="775691"/>
                  <a:pt x="1558605" y="803726"/>
                  <a:pt x="1564114" y="831272"/>
                </a:cubicBezTo>
                <a:cubicBezTo>
                  <a:pt x="1565546" y="838432"/>
                  <a:pt x="1569035" y="845033"/>
                  <a:pt x="1571041" y="852054"/>
                </a:cubicBezTo>
                <a:cubicBezTo>
                  <a:pt x="1577814" y="875762"/>
                  <a:pt x="1580201" y="902778"/>
                  <a:pt x="1598750" y="921327"/>
                </a:cubicBezTo>
                <a:cubicBezTo>
                  <a:pt x="1604637" y="927214"/>
                  <a:pt x="1612605" y="930564"/>
                  <a:pt x="1619532" y="935182"/>
                </a:cubicBezTo>
                <a:cubicBezTo>
                  <a:pt x="1651233" y="982733"/>
                  <a:pt x="1616774" y="924150"/>
                  <a:pt x="1640314" y="1018309"/>
                </a:cubicBezTo>
                <a:cubicBezTo>
                  <a:pt x="1642333" y="1026386"/>
                  <a:pt x="1650445" y="1031644"/>
                  <a:pt x="1654168" y="1039091"/>
                </a:cubicBezTo>
                <a:cubicBezTo>
                  <a:pt x="1657433" y="1045622"/>
                  <a:pt x="1657045" y="1053797"/>
                  <a:pt x="1661095" y="1059872"/>
                </a:cubicBezTo>
                <a:cubicBezTo>
                  <a:pt x="1666529" y="1068023"/>
                  <a:pt x="1675605" y="1073128"/>
                  <a:pt x="1681877" y="1080654"/>
                </a:cubicBezTo>
                <a:cubicBezTo>
                  <a:pt x="1687207" y="1087050"/>
                  <a:pt x="1689466" y="1095953"/>
                  <a:pt x="1695732" y="1101436"/>
                </a:cubicBezTo>
                <a:cubicBezTo>
                  <a:pt x="1708263" y="1112401"/>
                  <a:pt x="1737295" y="1129145"/>
                  <a:pt x="1737295" y="1129145"/>
                </a:cubicBezTo>
                <a:cubicBezTo>
                  <a:pt x="1744222" y="1140691"/>
                  <a:pt x="1748556" y="1154261"/>
                  <a:pt x="1758077" y="1163782"/>
                </a:cubicBezTo>
                <a:cubicBezTo>
                  <a:pt x="1765379" y="1171084"/>
                  <a:pt x="1776820" y="1172513"/>
                  <a:pt x="1785786" y="1177636"/>
                </a:cubicBezTo>
                <a:cubicBezTo>
                  <a:pt x="1793015" y="1181767"/>
                  <a:pt x="1799641" y="1186873"/>
                  <a:pt x="1806568" y="1191491"/>
                </a:cubicBezTo>
                <a:cubicBezTo>
                  <a:pt x="1808877" y="1198418"/>
                  <a:pt x="1808332" y="1207109"/>
                  <a:pt x="1813495" y="1212272"/>
                </a:cubicBezTo>
                <a:cubicBezTo>
                  <a:pt x="1825269" y="1224046"/>
                  <a:pt x="1855059" y="1239982"/>
                  <a:pt x="1855059" y="1239982"/>
                </a:cubicBezTo>
                <a:cubicBezTo>
                  <a:pt x="1867913" y="1265688"/>
                  <a:pt x="1866718" y="1270601"/>
                  <a:pt x="1889695" y="1288472"/>
                </a:cubicBezTo>
                <a:cubicBezTo>
                  <a:pt x="1902839" y="1298695"/>
                  <a:pt x="1931259" y="1316182"/>
                  <a:pt x="1931259" y="1316182"/>
                </a:cubicBezTo>
                <a:cubicBezTo>
                  <a:pt x="1935877" y="1323109"/>
                  <a:pt x="1938848" y="1331481"/>
                  <a:pt x="1945114" y="1336963"/>
                </a:cubicBezTo>
                <a:cubicBezTo>
                  <a:pt x="1957645" y="1347928"/>
                  <a:pt x="1986677" y="1364672"/>
                  <a:pt x="1986677" y="1364672"/>
                </a:cubicBezTo>
                <a:cubicBezTo>
                  <a:pt x="1991295" y="1371599"/>
                  <a:pt x="1993605" y="1380836"/>
                  <a:pt x="2000532" y="1385454"/>
                </a:cubicBezTo>
                <a:cubicBezTo>
                  <a:pt x="2008454" y="1390735"/>
                  <a:pt x="2019087" y="1389766"/>
                  <a:pt x="2028241" y="1392382"/>
                </a:cubicBezTo>
                <a:cubicBezTo>
                  <a:pt x="2035262" y="1394388"/>
                  <a:pt x="2042311" y="1396433"/>
                  <a:pt x="2049023" y="1399309"/>
                </a:cubicBezTo>
                <a:cubicBezTo>
                  <a:pt x="2058515" y="1403377"/>
                  <a:pt x="2067240" y="1409095"/>
                  <a:pt x="2076732" y="1413163"/>
                </a:cubicBezTo>
                <a:cubicBezTo>
                  <a:pt x="2095375" y="1421153"/>
                  <a:pt x="2111813" y="1422951"/>
                  <a:pt x="2132150" y="1427018"/>
                </a:cubicBezTo>
                <a:cubicBezTo>
                  <a:pt x="2139077" y="1431636"/>
                  <a:pt x="2147045" y="1434985"/>
                  <a:pt x="2152932" y="1440872"/>
                </a:cubicBezTo>
                <a:cubicBezTo>
                  <a:pt x="2158819" y="1446759"/>
                  <a:pt x="2160285" y="1456453"/>
                  <a:pt x="2166786" y="1461654"/>
                </a:cubicBezTo>
                <a:cubicBezTo>
                  <a:pt x="2172488" y="1466216"/>
                  <a:pt x="2180641" y="1466273"/>
                  <a:pt x="2187568" y="1468582"/>
                </a:cubicBezTo>
                <a:cubicBezTo>
                  <a:pt x="2196804" y="1487055"/>
                  <a:pt x="2208745" y="1504407"/>
                  <a:pt x="2215277" y="1524000"/>
                </a:cubicBezTo>
                <a:cubicBezTo>
                  <a:pt x="2217586" y="1530927"/>
                  <a:pt x="2217722" y="1539018"/>
                  <a:pt x="2222205" y="1544782"/>
                </a:cubicBezTo>
                <a:cubicBezTo>
                  <a:pt x="2234234" y="1560248"/>
                  <a:pt x="2263768" y="1586345"/>
                  <a:pt x="2263768" y="1586345"/>
                </a:cubicBezTo>
                <a:cubicBezTo>
                  <a:pt x="2266077" y="1597891"/>
                  <a:pt x="2263851" y="1611401"/>
                  <a:pt x="2270695" y="1620982"/>
                </a:cubicBezTo>
                <a:cubicBezTo>
                  <a:pt x="2318496" y="1687902"/>
                  <a:pt x="2285480" y="1570210"/>
                  <a:pt x="2305332" y="1669472"/>
                </a:cubicBezTo>
                <a:cubicBezTo>
                  <a:pt x="2300714" y="1722581"/>
                  <a:pt x="2299583" y="1776110"/>
                  <a:pt x="2291477" y="1828800"/>
                </a:cubicBezTo>
                <a:cubicBezTo>
                  <a:pt x="2290211" y="1837029"/>
                  <a:pt x="2281346" y="1842135"/>
                  <a:pt x="2277623" y="1849582"/>
                </a:cubicBezTo>
                <a:cubicBezTo>
                  <a:pt x="2274357" y="1856113"/>
                  <a:pt x="2272701" y="1863342"/>
                  <a:pt x="2270695" y="1870363"/>
                </a:cubicBezTo>
                <a:cubicBezTo>
                  <a:pt x="2265673" y="1887939"/>
                  <a:pt x="2263959" y="1902245"/>
                  <a:pt x="2256841" y="1918854"/>
                </a:cubicBezTo>
                <a:cubicBezTo>
                  <a:pt x="2252773" y="1928346"/>
                  <a:pt x="2250288" y="1939261"/>
                  <a:pt x="2242986" y="1946563"/>
                </a:cubicBezTo>
                <a:cubicBezTo>
                  <a:pt x="2237823" y="1951726"/>
                  <a:pt x="2229132" y="1951182"/>
                  <a:pt x="2222205" y="1953491"/>
                </a:cubicBezTo>
                <a:cubicBezTo>
                  <a:pt x="2177131" y="2021097"/>
                  <a:pt x="2247758" y="1915996"/>
                  <a:pt x="2187568" y="2001982"/>
                </a:cubicBezTo>
                <a:cubicBezTo>
                  <a:pt x="2178019" y="2015623"/>
                  <a:pt x="2169095" y="2029691"/>
                  <a:pt x="2159859" y="2043545"/>
                </a:cubicBezTo>
                <a:cubicBezTo>
                  <a:pt x="2155241" y="2050472"/>
                  <a:pt x="2152665" y="2059332"/>
                  <a:pt x="2146005" y="2064327"/>
                </a:cubicBezTo>
                <a:lnTo>
                  <a:pt x="2118295" y="2085109"/>
                </a:lnTo>
                <a:cubicBezTo>
                  <a:pt x="2115986" y="2092036"/>
                  <a:pt x="2113289" y="2098846"/>
                  <a:pt x="2111368" y="2105891"/>
                </a:cubicBezTo>
                <a:cubicBezTo>
                  <a:pt x="2103981" y="2132979"/>
                  <a:pt x="2104366" y="2161385"/>
                  <a:pt x="2083659" y="2182091"/>
                </a:cubicBezTo>
                <a:cubicBezTo>
                  <a:pt x="2077772" y="2187978"/>
                  <a:pt x="2070324" y="2192222"/>
                  <a:pt x="2062877" y="2195945"/>
                </a:cubicBezTo>
                <a:cubicBezTo>
                  <a:pt x="2056346" y="2199210"/>
                  <a:pt x="2049022" y="2200563"/>
                  <a:pt x="2042095" y="2202872"/>
                </a:cubicBezTo>
                <a:cubicBezTo>
                  <a:pt x="2021225" y="2216786"/>
                  <a:pt x="2018214" y="2220035"/>
                  <a:pt x="1993605" y="2230582"/>
                </a:cubicBezTo>
                <a:cubicBezTo>
                  <a:pt x="1986893" y="2233458"/>
                  <a:pt x="1979844" y="2235503"/>
                  <a:pt x="1972823" y="2237509"/>
                </a:cubicBezTo>
                <a:cubicBezTo>
                  <a:pt x="1937224" y="2247680"/>
                  <a:pt x="1934673" y="2245741"/>
                  <a:pt x="1889695" y="2251363"/>
                </a:cubicBezTo>
                <a:lnTo>
                  <a:pt x="1141550" y="2244436"/>
                </a:lnTo>
                <a:cubicBezTo>
                  <a:pt x="1113004" y="2243484"/>
                  <a:pt x="1086981" y="2224122"/>
                  <a:pt x="1058423" y="2223654"/>
                </a:cubicBezTo>
                <a:lnTo>
                  <a:pt x="635859" y="2216727"/>
                </a:lnTo>
                <a:cubicBezTo>
                  <a:pt x="628932" y="2209800"/>
                  <a:pt x="622603" y="2202217"/>
                  <a:pt x="615077" y="2195945"/>
                </a:cubicBezTo>
                <a:cubicBezTo>
                  <a:pt x="608681" y="2190615"/>
                  <a:pt x="600182" y="2187978"/>
                  <a:pt x="594295" y="2182091"/>
                </a:cubicBezTo>
                <a:cubicBezTo>
                  <a:pt x="588408" y="2176204"/>
                  <a:pt x="585280" y="2168084"/>
                  <a:pt x="580441" y="2161309"/>
                </a:cubicBezTo>
                <a:cubicBezTo>
                  <a:pt x="577427" y="2157090"/>
                  <a:pt x="549648" y="2121465"/>
                  <a:pt x="545805" y="2112818"/>
                </a:cubicBezTo>
                <a:cubicBezTo>
                  <a:pt x="538843" y="2097154"/>
                  <a:pt x="528157" y="2052717"/>
                  <a:pt x="518095" y="2036618"/>
                </a:cubicBezTo>
                <a:cubicBezTo>
                  <a:pt x="512903" y="2028311"/>
                  <a:pt x="503765" y="2023209"/>
                  <a:pt x="497314" y="2015836"/>
                </a:cubicBezTo>
                <a:cubicBezTo>
                  <a:pt x="457001" y="1969763"/>
                  <a:pt x="486076" y="1992181"/>
                  <a:pt x="448823" y="1967345"/>
                </a:cubicBezTo>
                <a:cubicBezTo>
                  <a:pt x="419694" y="1923651"/>
                  <a:pt x="430501" y="1927012"/>
                  <a:pt x="386477" y="1905000"/>
                </a:cubicBezTo>
                <a:cubicBezTo>
                  <a:pt x="379946" y="1901734"/>
                  <a:pt x="372622" y="1900381"/>
                  <a:pt x="365695" y="1898072"/>
                </a:cubicBezTo>
                <a:cubicBezTo>
                  <a:pt x="361077" y="1891145"/>
                  <a:pt x="357728" y="1883178"/>
                  <a:pt x="351841" y="1877291"/>
                </a:cubicBezTo>
                <a:cubicBezTo>
                  <a:pt x="331986" y="1857436"/>
                  <a:pt x="332816" y="1867778"/>
                  <a:pt x="310277" y="1856509"/>
                </a:cubicBezTo>
                <a:cubicBezTo>
                  <a:pt x="298234" y="1850488"/>
                  <a:pt x="287186" y="1842654"/>
                  <a:pt x="275641" y="1835727"/>
                </a:cubicBezTo>
                <a:cubicBezTo>
                  <a:pt x="266405" y="1817254"/>
                  <a:pt x="259388" y="1797493"/>
                  <a:pt x="247932" y="1780309"/>
                </a:cubicBezTo>
                <a:cubicBezTo>
                  <a:pt x="236446" y="1763080"/>
                  <a:pt x="227758" y="1751910"/>
                  <a:pt x="220223" y="1731818"/>
                </a:cubicBezTo>
                <a:cubicBezTo>
                  <a:pt x="216880" y="1722904"/>
                  <a:pt x="215604" y="1713345"/>
                  <a:pt x="213295" y="1704109"/>
                </a:cubicBezTo>
                <a:cubicBezTo>
                  <a:pt x="210986" y="1685636"/>
                  <a:pt x="209698" y="1667007"/>
                  <a:pt x="206368" y="1648691"/>
                </a:cubicBezTo>
                <a:cubicBezTo>
                  <a:pt x="205062" y="1641507"/>
                  <a:pt x="200873" y="1635069"/>
                  <a:pt x="199441" y="1627909"/>
                </a:cubicBezTo>
                <a:cubicBezTo>
                  <a:pt x="196239" y="1611898"/>
                  <a:pt x="194539" y="1595620"/>
                  <a:pt x="192514" y="1579418"/>
                </a:cubicBezTo>
                <a:cubicBezTo>
                  <a:pt x="189920" y="1558670"/>
                  <a:pt x="189024" y="1537697"/>
                  <a:pt x="185586" y="1517072"/>
                </a:cubicBezTo>
                <a:cubicBezTo>
                  <a:pt x="184102" y="1508168"/>
                  <a:pt x="165404" y="1462753"/>
                  <a:pt x="164805" y="1461654"/>
                </a:cubicBezTo>
                <a:cubicBezTo>
                  <a:pt x="156832" y="1447036"/>
                  <a:pt x="151988" y="1427538"/>
                  <a:pt x="137095" y="1420091"/>
                </a:cubicBezTo>
                <a:lnTo>
                  <a:pt x="109386" y="1406236"/>
                </a:lnTo>
                <a:cubicBezTo>
                  <a:pt x="75949" y="1356080"/>
                  <a:pt x="96570" y="1372118"/>
                  <a:pt x="53968" y="1350818"/>
                </a:cubicBezTo>
                <a:cubicBezTo>
                  <a:pt x="49350" y="1341582"/>
                  <a:pt x="43380" y="1332906"/>
                  <a:pt x="40114" y="1323109"/>
                </a:cubicBezTo>
                <a:cubicBezTo>
                  <a:pt x="36391" y="1311939"/>
                  <a:pt x="38452" y="1299003"/>
                  <a:pt x="33186" y="1288472"/>
                </a:cubicBezTo>
                <a:cubicBezTo>
                  <a:pt x="28805" y="1279710"/>
                  <a:pt x="19332" y="1274618"/>
                  <a:pt x="12405" y="1267691"/>
                </a:cubicBezTo>
                <a:cubicBezTo>
                  <a:pt x="10096" y="1258455"/>
                  <a:pt x="9227" y="1248733"/>
                  <a:pt x="5477" y="1239982"/>
                </a:cubicBezTo>
                <a:cubicBezTo>
                  <a:pt x="-9658" y="1204667"/>
                  <a:pt x="11250" y="1228436"/>
                  <a:pt x="12405" y="1226127"/>
                </a:cubicBezTo>
                <a:close/>
              </a:path>
            </a:pathLst>
          </a:custGeom>
          <a:solidFill>
            <a:srgbClr val="B1063A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4ED2E11-5B9A-406A-AF9F-C8322C61CFAC}"/>
              </a:ext>
            </a:extLst>
          </p:cNvPr>
          <p:cNvSpPr/>
          <p:nvPr/>
        </p:nvSpPr>
        <p:spPr bwMode="gray">
          <a:xfrm>
            <a:off x="1046422" y="484304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49B513F-5805-4851-9000-0827F48C7ED5}"/>
              </a:ext>
            </a:extLst>
          </p:cNvPr>
          <p:cNvSpPr/>
          <p:nvPr/>
        </p:nvSpPr>
        <p:spPr bwMode="gray">
          <a:xfrm>
            <a:off x="384023" y="5571995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368C86E-4302-486E-9615-C9BE29D96A2C}"/>
              </a:ext>
            </a:extLst>
          </p:cNvPr>
          <p:cNvSpPr/>
          <p:nvPr/>
        </p:nvSpPr>
        <p:spPr bwMode="gray">
          <a:xfrm>
            <a:off x="1002783" y="605310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9D0D97C-2970-418F-B23F-98D9BF4B97D0}"/>
              </a:ext>
            </a:extLst>
          </p:cNvPr>
          <p:cNvSpPr/>
          <p:nvPr/>
        </p:nvSpPr>
        <p:spPr bwMode="gray">
          <a:xfrm>
            <a:off x="2005563" y="4928606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D5D2E21-7C86-40D1-B774-C78290464933}"/>
              </a:ext>
            </a:extLst>
          </p:cNvPr>
          <p:cNvSpPr/>
          <p:nvPr/>
        </p:nvSpPr>
        <p:spPr bwMode="gray">
          <a:xfrm>
            <a:off x="1928379" y="6154941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46C3B63-18C6-4D7E-B783-BE75AAEE5935}"/>
              </a:ext>
            </a:extLst>
          </p:cNvPr>
          <p:cNvSpPr/>
          <p:nvPr/>
        </p:nvSpPr>
        <p:spPr bwMode="gray">
          <a:xfrm>
            <a:off x="2579000" y="5571994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F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0918340-3EB9-4F25-9623-E331B837DB60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 bwMode="gray">
          <a:xfrm>
            <a:off x="1526870" y="5075522"/>
            <a:ext cx="478693" cy="8555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19F6BFD-3640-4868-9B33-BDD8E516F03A}"/>
              </a:ext>
            </a:extLst>
          </p:cNvPr>
          <p:cNvCxnSpPr>
            <a:cxnSpLocks/>
            <a:stCxn id="83" idx="3"/>
            <a:endCxn id="84" idx="7"/>
          </p:cNvCxnSpPr>
          <p:nvPr/>
        </p:nvCxnSpPr>
        <p:spPr bwMode="gray">
          <a:xfrm flipH="1">
            <a:off x="794111" y="5239906"/>
            <a:ext cx="322671" cy="40017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31D947D-09B6-4B11-8578-D1772DE5C7EA}"/>
              </a:ext>
            </a:extLst>
          </p:cNvPr>
          <p:cNvCxnSpPr>
            <a:cxnSpLocks/>
            <a:stCxn id="84" idx="5"/>
            <a:endCxn id="85" idx="1"/>
          </p:cNvCxnSpPr>
          <p:nvPr/>
        </p:nvCxnSpPr>
        <p:spPr bwMode="gray">
          <a:xfrm>
            <a:off x="794111" y="5968854"/>
            <a:ext cx="279032" cy="15234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8EC8F88-0DF5-47C4-A575-17CB6F9C83DF}"/>
              </a:ext>
            </a:extLst>
          </p:cNvPr>
          <p:cNvCxnSpPr>
            <a:cxnSpLocks/>
            <a:stCxn id="87" idx="2"/>
            <a:endCxn id="85" idx="6"/>
          </p:cNvCxnSpPr>
          <p:nvPr/>
        </p:nvCxnSpPr>
        <p:spPr bwMode="gray">
          <a:xfrm flipH="1" flipV="1">
            <a:off x="1483231" y="6285582"/>
            <a:ext cx="445148" cy="10183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8FACD56-DB79-4864-8B6D-F5EF6F56C170}"/>
              </a:ext>
            </a:extLst>
          </p:cNvPr>
          <p:cNvCxnSpPr>
            <a:cxnSpLocks/>
            <a:stCxn id="87" idx="7"/>
            <a:endCxn id="88" idx="4"/>
          </p:cNvCxnSpPr>
          <p:nvPr/>
        </p:nvCxnSpPr>
        <p:spPr bwMode="gray">
          <a:xfrm flipV="1">
            <a:off x="2338467" y="6036943"/>
            <a:ext cx="480757" cy="186088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75DA37F-682D-42D5-8C75-7ECE920F379E}"/>
              </a:ext>
            </a:extLst>
          </p:cNvPr>
          <p:cNvCxnSpPr>
            <a:cxnSpLocks/>
            <a:stCxn id="88" idx="0"/>
            <a:endCxn id="86" idx="5"/>
          </p:cNvCxnSpPr>
          <p:nvPr/>
        </p:nvCxnSpPr>
        <p:spPr bwMode="gray">
          <a:xfrm flipH="1" flipV="1">
            <a:off x="2415651" y="5325465"/>
            <a:ext cx="403573" cy="2465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A2DCF7E-4894-4D6B-AA4C-D4D28224AF56}"/>
              </a:ext>
            </a:extLst>
          </p:cNvPr>
          <p:cNvCxnSpPr>
            <a:cxnSpLocks/>
            <a:stCxn id="87" idx="1"/>
            <a:endCxn id="83" idx="5"/>
          </p:cNvCxnSpPr>
          <p:nvPr/>
        </p:nvCxnSpPr>
        <p:spPr bwMode="gray">
          <a:xfrm flipH="1" flipV="1">
            <a:off x="1456510" y="5239906"/>
            <a:ext cx="542229" cy="9831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8532A1F-441E-420E-9805-DC462665714A}"/>
              </a:ext>
            </a:extLst>
          </p:cNvPr>
          <p:cNvCxnSpPr>
            <a:cxnSpLocks/>
            <a:stCxn id="85" idx="7"/>
            <a:endCxn id="86" idx="4"/>
          </p:cNvCxnSpPr>
          <p:nvPr/>
        </p:nvCxnSpPr>
        <p:spPr bwMode="gray">
          <a:xfrm flipV="1">
            <a:off x="1412871" y="5393555"/>
            <a:ext cx="832916" cy="72764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15AB93B-745F-4302-BC02-837CFAD17370}"/>
              </a:ext>
            </a:extLst>
          </p:cNvPr>
          <p:cNvSpPr txBox="1"/>
          <p:nvPr/>
        </p:nvSpPr>
        <p:spPr bwMode="gray">
          <a:xfrm>
            <a:off x="712389" y="5179498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92955DF-9A5B-40CC-A915-07CFDDDD9FBF}"/>
              </a:ext>
            </a:extLst>
          </p:cNvPr>
          <p:cNvSpPr txBox="1"/>
          <p:nvPr/>
        </p:nvSpPr>
        <p:spPr bwMode="gray">
          <a:xfrm>
            <a:off x="1680099" y="475129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414E0BA-844B-4815-A75D-04241BE5AFDD}"/>
              </a:ext>
            </a:extLst>
          </p:cNvPr>
          <p:cNvSpPr txBox="1"/>
          <p:nvPr/>
        </p:nvSpPr>
        <p:spPr bwMode="gray">
          <a:xfrm>
            <a:off x="650287" y="6166851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FD2917-25BF-4DEC-B966-52446766A527}"/>
              </a:ext>
            </a:extLst>
          </p:cNvPr>
          <p:cNvSpPr txBox="1"/>
          <p:nvPr/>
        </p:nvSpPr>
        <p:spPr bwMode="gray">
          <a:xfrm>
            <a:off x="1663185" y="651523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A443CC-CF32-44B2-BE12-8F4E79B23483}"/>
              </a:ext>
            </a:extLst>
          </p:cNvPr>
          <p:cNvSpPr txBox="1"/>
          <p:nvPr/>
        </p:nvSpPr>
        <p:spPr bwMode="gray">
          <a:xfrm>
            <a:off x="2613990" y="6135932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F8F7E92-6739-4394-9B69-5D28B2576930}"/>
              </a:ext>
            </a:extLst>
          </p:cNvPr>
          <p:cNvSpPr txBox="1"/>
          <p:nvPr/>
        </p:nvSpPr>
        <p:spPr bwMode="gray">
          <a:xfrm>
            <a:off x="2666824" y="5098715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8F70AA5-D697-4415-B1C2-094A22D6166A}"/>
              </a:ext>
            </a:extLst>
          </p:cNvPr>
          <p:cNvSpPr txBox="1"/>
          <p:nvPr/>
        </p:nvSpPr>
        <p:spPr bwMode="gray">
          <a:xfrm>
            <a:off x="2083672" y="546215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1784609-8257-4983-A292-48661F865EB5}"/>
              </a:ext>
            </a:extLst>
          </p:cNvPr>
          <p:cNvSpPr txBox="1"/>
          <p:nvPr/>
        </p:nvSpPr>
        <p:spPr bwMode="gray">
          <a:xfrm>
            <a:off x="1481716" y="546215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00D09B30-B442-45AD-9A44-77EB23953687}"/>
              </a:ext>
            </a:extLst>
          </p:cNvPr>
          <p:cNvSpPr/>
          <p:nvPr/>
        </p:nvSpPr>
        <p:spPr bwMode="gray">
          <a:xfrm>
            <a:off x="5181418" y="5063483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1F69F337-D59E-4B2E-8DEC-76248C8EB5B8}"/>
              </a:ext>
            </a:extLst>
          </p:cNvPr>
          <p:cNvSpPr/>
          <p:nvPr/>
        </p:nvSpPr>
        <p:spPr bwMode="gray">
          <a:xfrm>
            <a:off x="5191244" y="5695610"/>
            <a:ext cx="480448" cy="464949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5B44EA9-85B5-4645-9CD9-B3E1C4056DA5}"/>
              </a:ext>
            </a:extLst>
          </p:cNvPr>
          <p:cNvSpPr/>
          <p:nvPr/>
        </p:nvSpPr>
        <p:spPr bwMode="gray">
          <a:xfrm>
            <a:off x="5171591" y="629636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D1758D27-B658-4F8B-9DBB-C800DE4F948D}"/>
              </a:ext>
            </a:extLst>
          </p:cNvPr>
          <p:cNvSpPr/>
          <p:nvPr/>
        </p:nvSpPr>
        <p:spPr bwMode="gray">
          <a:xfrm>
            <a:off x="6812784" y="5052221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136EBAF2-1CFC-42EA-BD97-69655A0C4928}"/>
              </a:ext>
            </a:extLst>
          </p:cNvPr>
          <p:cNvSpPr/>
          <p:nvPr/>
        </p:nvSpPr>
        <p:spPr bwMode="gray">
          <a:xfrm>
            <a:off x="6742424" y="6278483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85F6D51F-6EBD-4CBC-A7C9-FD4AB3F69FF5}"/>
              </a:ext>
            </a:extLst>
          </p:cNvPr>
          <p:cNvSpPr/>
          <p:nvPr/>
        </p:nvSpPr>
        <p:spPr bwMode="gray">
          <a:xfrm>
            <a:off x="6773008" y="5670983"/>
            <a:ext cx="480448" cy="464949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F</a:t>
            </a: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685CCCB5-E2EF-4FDC-8759-B0F4427D7168}"/>
              </a:ext>
            </a:extLst>
          </p:cNvPr>
          <p:cNvCxnSpPr>
            <a:cxnSpLocks/>
            <a:stCxn id="210" idx="2"/>
            <a:endCxn id="207" idx="6"/>
          </p:cNvCxnSpPr>
          <p:nvPr/>
        </p:nvCxnSpPr>
        <p:spPr bwMode="gray">
          <a:xfrm flipH="1">
            <a:off x="5661866" y="5284696"/>
            <a:ext cx="1150918" cy="1126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5B04770C-ACEC-41E4-B00C-A1219FF0B139}"/>
              </a:ext>
            </a:extLst>
          </p:cNvPr>
          <p:cNvCxnSpPr>
            <a:cxnSpLocks/>
            <a:stCxn id="212" idx="2"/>
            <a:endCxn id="207" idx="6"/>
          </p:cNvCxnSpPr>
          <p:nvPr/>
        </p:nvCxnSpPr>
        <p:spPr bwMode="gray">
          <a:xfrm flipH="1" flipV="1">
            <a:off x="5661866" y="5295958"/>
            <a:ext cx="1111142" cy="6075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84E2964-DC25-4B01-A0F9-B24711BB83E3}"/>
              </a:ext>
            </a:extLst>
          </p:cNvPr>
          <p:cNvCxnSpPr>
            <a:cxnSpLocks/>
            <a:stCxn id="211" idx="2"/>
            <a:endCxn id="207" idx="6"/>
          </p:cNvCxnSpPr>
          <p:nvPr/>
        </p:nvCxnSpPr>
        <p:spPr bwMode="gray">
          <a:xfrm flipH="1" flipV="1">
            <a:off x="5661866" y="5295958"/>
            <a:ext cx="1080558" cy="1215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40E8318F-CC57-4679-A84E-5C93D8E2331D}"/>
              </a:ext>
            </a:extLst>
          </p:cNvPr>
          <p:cNvCxnSpPr>
            <a:cxnSpLocks/>
            <a:stCxn id="210" idx="2"/>
            <a:endCxn id="208" idx="6"/>
          </p:cNvCxnSpPr>
          <p:nvPr/>
        </p:nvCxnSpPr>
        <p:spPr bwMode="gray">
          <a:xfrm flipH="1">
            <a:off x="5671692" y="5284696"/>
            <a:ext cx="1141092" cy="64338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A9A517A-9107-4D11-A8CA-EB3EA3A7877F}"/>
              </a:ext>
            </a:extLst>
          </p:cNvPr>
          <p:cNvCxnSpPr>
            <a:cxnSpLocks/>
            <a:stCxn id="212" idx="2"/>
            <a:endCxn id="208" idx="6"/>
          </p:cNvCxnSpPr>
          <p:nvPr/>
        </p:nvCxnSpPr>
        <p:spPr bwMode="gray">
          <a:xfrm flipH="1">
            <a:off x="5671692" y="5903458"/>
            <a:ext cx="1101316" cy="2462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5E1EFB94-44F4-42DB-987D-31FDD1DAD999}"/>
              </a:ext>
            </a:extLst>
          </p:cNvPr>
          <p:cNvCxnSpPr>
            <a:cxnSpLocks/>
            <a:stCxn id="211" idx="2"/>
            <a:endCxn id="208" idx="6"/>
          </p:cNvCxnSpPr>
          <p:nvPr/>
        </p:nvCxnSpPr>
        <p:spPr bwMode="gray">
          <a:xfrm flipH="1" flipV="1">
            <a:off x="5671692" y="5928085"/>
            <a:ext cx="1070732" cy="58287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A9A9CDA-14BF-4BDA-B808-5C9B66BF193E}"/>
              </a:ext>
            </a:extLst>
          </p:cNvPr>
          <p:cNvCxnSpPr>
            <a:cxnSpLocks/>
            <a:stCxn id="211" idx="2"/>
            <a:endCxn id="209" idx="6"/>
          </p:cNvCxnSpPr>
          <p:nvPr/>
        </p:nvCxnSpPr>
        <p:spPr bwMode="gray">
          <a:xfrm flipH="1">
            <a:off x="5652039" y="6510958"/>
            <a:ext cx="1090385" cy="1788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09F128BB-9194-4357-ACAD-9CB3A993674E}"/>
              </a:ext>
            </a:extLst>
          </p:cNvPr>
          <p:cNvCxnSpPr>
            <a:cxnSpLocks/>
            <a:stCxn id="212" idx="2"/>
            <a:endCxn id="209" idx="6"/>
          </p:cNvCxnSpPr>
          <p:nvPr/>
        </p:nvCxnSpPr>
        <p:spPr bwMode="gray">
          <a:xfrm flipH="1">
            <a:off x="5652039" y="5903458"/>
            <a:ext cx="1120969" cy="62538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D615EAF1-907B-483F-9C43-572818E23D22}"/>
              </a:ext>
            </a:extLst>
          </p:cNvPr>
          <p:cNvCxnSpPr>
            <a:cxnSpLocks/>
            <a:stCxn id="210" idx="2"/>
            <a:endCxn id="209" idx="6"/>
          </p:cNvCxnSpPr>
          <p:nvPr/>
        </p:nvCxnSpPr>
        <p:spPr bwMode="gray">
          <a:xfrm flipH="1">
            <a:off x="5652039" y="5284696"/>
            <a:ext cx="1160745" cy="124414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19690D57-CB60-4BC9-874A-6AB3D8B67E81}"/>
              </a:ext>
            </a:extLst>
          </p:cNvPr>
          <p:cNvSpPr txBox="1"/>
          <p:nvPr/>
        </p:nvSpPr>
        <p:spPr bwMode="gray">
          <a:xfrm>
            <a:off x="3066013" y="824606"/>
            <a:ext cx="5755938" cy="25905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latin typeface="+mj-lt"/>
              </a:rPr>
              <a:t>Graph cut problems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latin typeface="+mj-lt"/>
              </a:rPr>
              <a:t>G</a:t>
            </a:r>
            <a:r>
              <a:rPr lang="en-US" sz="1400" b="1" dirty="0">
                <a:effectLst/>
                <a:latin typeface="+mj-lt"/>
              </a:rPr>
              <a:t>raph cut</a:t>
            </a:r>
            <a:r>
              <a:rPr lang="en-US" sz="1400" dirty="0">
                <a:effectLst/>
                <a:latin typeface="+mj-lt"/>
              </a:rPr>
              <a:t> </a:t>
            </a:r>
            <a:r>
              <a:rPr lang="en-US" sz="1400" dirty="0">
                <a:latin typeface="+mj-lt"/>
              </a:rPr>
              <a:t>defines </a:t>
            </a:r>
            <a:r>
              <a:rPr lang="en-US" sz="1400" dirty="0">
                <a:effectLst/>
                <a:latin typeface="+mj-lt"/>
              </a:rPr>
              <a:t>two disjoint subsets of nodes and the </a:t>
            </a:r>
            <a:r>
              <a:rPr lang="en-US" sz="1400" b="1" dirty="0">
                <a:effectLst/>
                <a:latin typeface="+mj-lt"/>
              </a:rPr>
              <a:t>weight of the cut</a:t>
            </a:r>
            <a:r>
              <a:rPr lang="en-US" sz="1400" dirty="0">
                <a:effectLst/>
                <a:latin typeface="+mj-lt"/>
              </a:rPr>
              <a:t> is defined to be equal to the sum of the weights of edges that connect the disjoint subsets.</a:t>
            </a:r>
            <a:endParaRPr lang="en-US" sz="1400" b="1" dirty="0">
              <a:latin typeface="+mj-lt"/>
            </a:endParaRP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u="sng" dirty="0"/>
              <a:t>Min Cut </a:t>
            </a:r>
            <a:r>
              <a:rPr lang="en-US" sz="1400" i="1" u="sng" dirty="0"/>
              <a:t>minimum</a:t>
            </a:r>
            <a:r>
              <a:rPr lang="en-US" sz="1400" dirty="0"/>
              <a:t> if the weight of the cut is not larger than the size of any other cut. </a:t>
            </a:r>
            <a:r>
              <a:rPr lang="en-US" sz="1400" b="1" dirty="0"/>
              <a:t>Polynomial</a:t>
            </a:r>
            <a:r>
              <a:rPr lang="en-US" sz="1400" dirty="0"/>
              <a:t>.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u="sng" dirty="0"/>
              <a:t>Max Cut </a:t>
            </a:r>
            <a:r>
              <a:rPr lang="en-US" sz="1400" i="1" u="sng" dirty="0"/>
              <a:t>maximum</a:t>
            </a:r>
            <a:r>
              <a:rPr lang="en-US" sz="1400" dirty="0"/>
              <a:t> if the weight of the cut is not smaller than the size of any other cut. </a:t>
            </a:r>
            <a:r>
              <a:rPr lang="en-US" sz="1400" b="1" dirty="0"/>
              <a:t>NP-Complete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u="sng" dirty="0"/>
              <a:t>Sparsest cut bipartition</a:t>
            </a:r>
            <a:r>
              <a:rPr lang="en-US" sz="1400" dirty="0"/>
              <a:t> the vertices that minimize the ratio of the number of edges across the cut divided by the number of vertices in the smaller half of the partition </a:t>
            </a:r>
            <a:r>
              <a:rPr lang="en-US" sz="1400" b="1" dirty="0"/>
              <a:t>NP-hard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DAFC8AF6-FA15-47B3-9AFF-32EFB9824FC3}"/>
              </a:ext>
            </a:extLst>
          </p:cNvPr>
          <p:cNvSpPr txBox="1"/>
          <p:nvPr/>
        </p:nvSpPr>
        <p:spPr bwMode="gray">
          <a:xfrm>
            <a:off x="389659" y="3847488"/>
            <a:ext cx="2690965" cy="8746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Graph traversal problems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Minimum Spanning Tree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Traveling Salesman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400" dirty="0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BB84076B-D12F-4D77-A7C2-3A555238FD72}"/>
              </a:ext>
            </a:extLst>
          </p:cNvPr>
          <p:cNvSpPr/>
          <p:nvPr/>
        </p:nvSpPr>
        <p:spPr bwMode="gray">
          <a:xfrm>
            <a:off x="8869167" y="806991"/>
            <a:ext cx="3266756" cy="6016107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76D58DAE-4D01-43C9-9F9D-E33FFDDC3F34}"/>
              </a:ext>
            </a:extLst>
          </p:cNvPr>
          <p:cNvSpPr txBox="1"/>
          <p:nvPr/>
        </p:nvSpPr>
        <p:spPr bwMode="gray">
          <a:xfrm>
            <a:off x="4995449" y="3629781"/>
            <a:ext cx="3569711" cy="117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Matching problems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dirty="0"/>
              <a:t>Maximal matching, Perfect matching</a:t>
            </a:r>
            <a:endParaRPr lang="en-US" sz="1400" b="1" dirty="0"/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u="sng" dirty="0"/>
              <a:t>String matching</a:t>
            </a:r>
            <a:r>
              <a:rPr lang="en-US" sz="1400" dirty="0"/>
              <a:t> find where several </a:t>
            </a:r>
            <a:r>
              <a:rPr lang="en-US" sz="1400" dirty="0">
                <a:hlinkClick r:id="rId3" tooltip="String (computer science)"/>
              </a:rPr>
              <a:t>strings</a:t>
            </a:r>
            <a:r>
              <a:rPr lang="en-US" sz="1400" dirty="0"/>
              <a:t> are found within a larger string or text. </a:t>
            </a:r>
          </a:p>
        </p:txBody>
      </p:sp>
      <p:pic>
        <p:nvPicPr>
          <p:cNvPr id="253" name="Picture 252" descr="Shape&#10;&#10;Description automatically generated with medium confidence">
            <a:extLst>
              <a:ext uri="{FF2B5EF4-FFF2-40B4-BE49-F238E27FC236}">
                <a16:creationId xmlns:a16="http://schemas.microsoft.com/office/drawing/2014/main" id="{E0B8BA20-C37F-461D-927E-71A667DD0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167" y="1132963"/>
            <a:ext cx="3002087" cy="1876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CE1D8663-C53A-4338-813A-9B23449150AD}"/>
                  </a:ext>
                </a:extLst>
              </p:cNvPr>
              <p:cNvSpPr txBox="1"/>
              <p:nvPr/>
            </p:nvSpPr>
            <p:spPr bwMode="gray">
              <a:xfrm>
                <a:off x="8847991" y="3176720"/>
                <a:ext cx="3397966" cy="332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Computational Complexity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dirty="0"/>
                  <a:t>P: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1400" dirty="0"/>
                  <a:t> if it has an algorithm whose complexity is a polynomial function of its inputs</a:t>
                </a:r>
              </a:p>
              <a:p>
                <a:r>
                  <a:rPr lang="en-US" sz="1400" b="1" dirty="0"/>
                  <a:t>NP: </a:t>
                </a:r>
                <a:r>
                  <a:rPr lang="en-US" sz="1400" dirty="0"/>
                  <a:t>(Non-deterministic polynomial)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sz="1400" dirty="0"/>
                  <a:t> if there’s</a:t>
                </a:r>
                <a:r>
                  <a:rPr lang="en-US" sz="1400" b="0" dirty="0"/>
                  <a:t> a polynomial-time algorithm to check a solution, but not to find one.</a:t>
                </a:r>
              </a:p>
              <a:p>
                <a:r>
                  <a:rPr lang="en-US" sz="1400" b="1" dirty="0"/>
                  <a:t>NP-Complete:</a:t>
                </a:r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𝐍𝐏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𝐂𝐨𝐦𝐩𝐥𝐞𝐭𝐞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0" dirty="0"/>
                  <a:t>if it is possible to reduce X to another NP problem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b="0" dirty="0"/>
                  <a:t> in polynomial-time.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dirty="0"/>
                  <a:t>NP-Hard:</a:t>
                </a:r>
                <a:r>
                  <a:rPr lang="en-US" sz="1400" b="0" dirty="0"/>
                  <a:t>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𝐍𝐏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𝐇𝐚𝐫𝐝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0" dirty="0"/>
                  <a:t>if</a:t>
                </a:r>
                <a:r>
                  <a:rPr lang="en-US" sz="1400" i="0" dirty="0"/>
                  <a:t> there</a:t>
                </a:r>
                <a:r>
                  <a:rPr lang="en-US" sz="1400" dirty="0"/>
                  <a:t>’</a:t>
                </a:r>
                <a:r>
                  <a:rPr lang="en-US" sz="1400" i="0" dirty="0"/>
                  <a:t>s an NP-complete problem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i="0" dirty="0"/>
                  <a:t> that is reducible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400" i="0" dirty="0"/>
                  <a:t> in polynomial time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dirty="0"/>
                  <a:t>[</a:t>
                </a:r>
                <a:r>
                  <a:rPr lang="en-US" sz="1400" dirty="0" err="1"/>
                  <a:t>Cormen</a:t>
                </a:r>
                <a:r>
                  <a:rPr lang="en-US" sz="1400" dirty="0"/>
                  <a:t> et al. 2015]</a:t>
                </a:r>
                <a:endParaRPr lang="en-US" sz="1400" i="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CE1D8663-C53A-4338-813A-9B234491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847991" y="3176720"/>
                <a:ext cx="3397966" cy="3323987"/>
              </a:xfrm>
              <a:prstGeom prst="rect">
                <a:avLst/>
              </a:prstGeom>
              <a:blipFill>
                <a:blip r:embed="rId5"/>
                <a:stretch>
                  <a:fillRect l="-538" t="-367" r="-1792" b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TextBox 259">
            <a:extLst>
              <a:ext uri="{FF2B5EF4-FFF2-40B4-BE49-F238E27FC236}">
                <a16:creationId xmlns:a16="http://schemas.microsoft.com/office/drawing/2014/main" id="{C2C92327-6DC6-410F-9FBA-7207A8F2CF7E}"/>
              </a:ext>
            </a:extLst>
          </p:cNvPr>
          <p:cNvSpPr txBox="1"/>
          <p:nvPr/>
        </p:nvSpPr>
        <p:spPr bwMode="gray">
          <a:xfrm>
            <a:off x="11374405" y="847398"/>
            <a:ext cx="9230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/>
              <a:t>Wikipedia</a:t>
            </a:r>
            <a:endParaRPr lang="en-US" sz="1050" i="0" dirty="0"/>
          </a:p>
        </p:txBody>
      </p:sp>
    </p:spTree>
    <p:extLst>
      <p:ext uri="{BB962C8B-B14F-4D97-AF65-F5344CB8AC3E}">
        <p14:creationId xmlns:p14="http://schemas.microsoft.com/office/powerpoint/2010/main" val="4048629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BDD9-ACC8-4679-82C3-9B95FD168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>
            <a:normAutofit/>
          </a:bodyPr>
          <a:lstStyle/>
          <a:p>
            <a:r>
              <a:rPr lang="en-US" dirty="0"/>
              <a:t>Short historical perspective  of submodular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EA94B-B7B6-45C0-9A19-68B5A1EAE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2A9FD-CD90-42BE-A075-60A49B00DFE0}"/>
              </a:ext>
            </a:extLst>
          </p:cNvPr>
          <p:cNvSpPr txBox="1"/>
          <p:nvPr/>
        </p:nvSpPr>
        <p:spPr bwMode="gray">
          <a:xfrm>
            <a:off x="294968" y="1049034"/>
            <a:ext cx="11754464" cy="5022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+mj-lt"/>
              </a:rPr>
              <a:t>(70’s-90’s)</a:t>
            </a:r>
            <a:r>
              <a:rPr lang="en-US" dirty="0">
                <a:effectLst/>
                <a:latin typeface="+mj-lt"/>
              </a:rPr>
              <a:t> </a:t>
            </a:r>
            <a:r>
              <a:rPr lang="en-US" b="1" dirty="0">
                <a:effectLst/>
                <a:latin typeface="+mj-lt"/>
              </a:rPr>
              <a:t>Foundations of combinatorial optimization</a:t>
            </a:r>
            <a:r>
              <a:rPr lang="en-US" dirty="0">
                <a:effectLst/>
                <a:latin typeface="+mj-lt"/>
              </a:rPr>
              <a:t>:</a:t>
            </a:r>
            <a:r>
              <a:rPr lang="en-US" sz="1400" dirty="0">
                <a:effectLst/>
                <a:latin typeface="+mj-lt"/>
              </a:rPr>
              <a:t>[Edmonds, </a:t>
            </a:r>
            <a:r>
              <a:rPr lang="en-US" sz="1400" dirty="0" err="1">
                <a:effectLst/>
                <a:latin typeface="+mj-lt"/>
              </a:rPr>
              <a:t>Lovász</a:t>
            </a:r>
            <a:r>
              <a:rPr lang="en-US" sz="1400" dirty="0">
                <a:effectLst/>
                <a:latin typeface="+mj-lt"/>
              </a:rPr>
              <a:t>, Schrijver, Welsh,...]</a:t>
            </a:r>
            <a:endParaRPr lang="en-US" dirty="0">
              <a:effectLst/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u="sng" dirty="0">
                <a:effectLst/>
                <a:latin typeface="+mj-lt"/>
              </a:rPr>
              <a:t>Topics</a:t>
            </a:r>
            <a:r>
              <a:rPr lang="en-US" dirty="0">
                <a:effectLst/>
                <a:latin typeface="+mj-lt"/>
              </a:rPr>
              <a:t>: rank functions of matroids, polymatroids, matroid intersection, submodular flows</a:t>
            </a:r>
            <a:r>
              <a:rPr lang="en-US" dirty="0">
                <a:latin typeface="+mj-lt"/>
              </a:rPr>
              <a:t> and </a:t>
            </a:r>
            <a:r>
              <a:rPr lang="en-US" dirty="0">
                <a:effectLst/>
                <a:latin typeface="+mj-lt"/>
              </a:rPr>
              <a:t>minimization</a:t>
            </a:r>
          </a:p>
          <a:p>
            <a:pPr lvl="1">
              <a:lnSpc>
                <a:spcPct val="150000"/>
              </a:lnSpc>
            </a:pPr>
            <a:r>
              <a:rPr lang="en-US" u="sng" dirty="0">
                <a:latin typeface="+mj-lt"/>
              </a:rPr>
              <a:t>Algorithms</a:t>
            </a:r>
            <a:r>
              <a:rPr lang="en-US" dirty="0">
                <a:latin typeface="+mj-lt"/>
              </a:rPr>
              <a:t>: </a:t>
            </a:r>
            <a:r>
              <a:rPr lang="en-US" dirty="0">
                <a:effectLst/>
                <a:latin typeface="+mj-lt"/>
              </a:rPr>
              <a:t>submodular functions often appear in the background of P-time solvable problems.</a:t>
            </a: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+mj-lt"/>
              </a:rPr>
              <a:t>(2000-now)</a:t>
            </a:r>
            <a:r>
              <a:rPr lang="en-US" dirty="0">
                <a:effectLst/>
                <a:latin typeface="+mj-lt"/>
              </a:rPr>
              <a:t> </a:t>
            </a:r>
            <a:r>
              <a:rPr lang="en-US" b="1" dirty="0">
                <a:effectLst/>
                <a:latin typeface="+mj-lt"/>
              </a:rPr>
              <a:t>Algorithmic game theory</a:t>
            </a:r>
            <a:r>
              <a:rPr lang="en-US" dirty="0">
                <a:effectLst/>
                <a:latin typeface="+mj-lt"/>
              </a:rPr>
              <a:t>:</a:t>
            </a:r>
            <a:r>
              <a:rPr lang="en-US" sz="1400" dirty="0">
                <a:effectLst/>
                <a:latin typeface="+mj-lt"/>
              </a:rPr>
              <a:t>[Lehmann,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>
                <a:effectLst/>
                <a:latin typeface="+mj-lt"/>
              </a:rPr>
              <a:t>Nisan, </a:t>
            </a:r>
            <a:r>
              <a:rPr lang="en-US" sz="1400" dirty="0" err="1">
                <a:effectLst/>
                <a:latin typeface="+mj-lt"/>
              </a:rPr>
              <a:t>Dobzinski</a:t>
            </a:r>
            <a:r>
              <a:rPr lang="en-US" sz="1400" dirty="0">
                <a:effectLst/>
                <a:latin typeface="+mj-lt"/>
              </a:rPr>
              <a:t>, Papadimitriou, Kempe, Kleinberg, </a:t>
            </a:r>
            <a:r>
              <a:rPr lang="en-US" sz="1400" dirty="0" err="1">
                <a:effectLst/>
                <a:latin typeface="+mj-lt"/>
              </a:rPr>
              <a:t>Tardos</a:t>
            </a:r>
            <a:r>
              <a:rPr lang="en-US" sz="1400" dirty="0">
                <a:effectLst/>
                <a:latin typeface="+mj-lt"/>
              </a:rPr>
              <a:t>,...] </a:t>
            </a:r>
            <a:endParaRPr lang="en-US" dirty="0">
              <a:effectLst/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u="sng" dirty="0">
                <a:effectLst/>
                <a:latin typeface="+mj-lt"/>
              </a:rPr>
              <a:t>Topics</a:t>
            </a:r>
            <a:r>
              <a:rPr lang="en-US" dirty="0">
                <a:effectLst/>
                <a:latin typeface="+mj-lt"/>
              </a:rPr>
              <a:t>: submodular functions to </a:t>
            </a:r>
            <a:r>
              <a:rPr lang="en-US" u="sng" dirty="0">
                <a:effectLst/>
                <a:latin typeface="+mj-lt"/>
              </a:rPr>
              <a:t>model valuation functions</a:t>
            </a:r>
            <a:r>
              <a:rPr lang="en-US" dirty="0">
                <a:effectLst/>
                <a:latin typeface="+mj-lt"/>
              </a:rPr>
              <a:t> of agents with diminishing returns </a:t>
            </a:r>
          </a:p>
          <a:p>
            <a:pPr lvl="1">
              <a:lnSpc>
                <a:spcPct val="150000"/>
              </a:lnSpc>
            </a:pPr>
            <a:r>
              <a:rPr lang="en-US" u="sng" dirty="0">
                <a:effectLst/>
                <a:latin typeface="+mj-lt"/>
              </a:rPr>
              <a:t>Algorithms</a:t>
            </a:r>
            <a:r>
              <a:rPr lang="en-US" dirty="0">
                <a:effectLst/>
                <a:latin typeface="+mj-lt"/>
              </a:rPr>
              <a:t>: algorithms and incentive-compatible mechanisms for problems like combinatorial auctions, cost sharing, and marketing on social networks.</a:t>
            </a: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+mj-lt"/>
              </a:rPr>
              <a:t>(2005-now) Machine learning</a:t>
            </a:r>
            <a:r>
              <a:rPr lang="en-US" dirty="0">
                <a:effectLst/>
                <a:latin typeface="+mj-lt"/>
              </a:rPr>
              <a:t>:</a:t>
            </a:r>
            <a:r>
              <a:rPr lang="en-US" sz="1400" dirty="0">
                <a:effectLst/>
                <a:latin typeface="+mj-lt"/>
              </a:rPr>
              <a:t>[</a:t>
            </a:r>
            <a:r>
              <a:rPr lang="en-US" sz="1400" dirty="0" err="1">
                <a:effectLst/>
                <a:latin typeface="+mj-lt"/>
              </a:rPr>
              <a:t>Guestrin</a:t>
            </a:r>
            <a:r>
              <a:rPr lang="en-US" sz="1400" dirty="0">
                <a:effectLst/>
                <a:latin typeface="+mj-lt"/>
              </a:rPr>
              <a:t>, Krause, Gupta, </a:t>
            </a:r>
            <a:r>
              <a:rPr lang="en-US" sz="1400" dirty="0" err="1">
                <a:effectLst/>
                <a:latin typeface="+mj-lt"/>
              </a:rPr>
              <a:t>Golovin</a:t>
            </a:r>
            <a:r>
              <a:rPr lang="en-US" sz="1400" dirty="0">
                <a:effectLst/>
                <a:latin typeface="+mj-lt"/>
              </a:rPr>
              <a:t>, </a:t>
            </a:r>
            <a:r>
              <a:rPr lang="en-US" sz="1400" dirty="0" err="1">
                <a:effectLst/>
                <a:latin typeface="+mj-lt"/>
              </a:rPr>
              <a:t>Bilmes</a:t>
            </a:r>
            <a:r>
              <a:rPr lang="en-US" sz="1400" dirty="0">
                <a:effectLst/>
                <a:latin typeface="+mj-lt"/>
              </a:rPr>
              <a:t>,...]</a:t>
            </a:r>
            <a:endParaRPr lang="en-US" dirty="0">
              <a:effectLst/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u="sng" dirty="0">
                <a:latin typeface="+mj-lt"/>
              </a:rPr>
              <a:t>Topics</a:t>
            </a:r>
            <a:r>
              <a:rPr lang="en-US" dirty="0">
                <a:latin typeface="+mj-lt"/>
              </a:rPr>
              <a:t>: s</a:t>
            </a:r>
            <a:r>
              <a:rPr lang="en-US" dirty="0">
                <a:effectLst/>
                <a:latin typeface="+mj-lt"/>
              </a:rPr>
              <a:t>ubmodular functions often appear as </a:t>
            </a:r>
            <a:r>
              <a:rPr lang="en-US" u="sng" dirty="0">
                <a:effectLst/>
                <a:latin typeface="+mj-lt"/>
              </a:rPr>
              <a:t>objective functions</a:t>
            </a:r>
            <a:r>
              <a:rPr lang="en-US" dirty="0">
                <a:effectLst/>
                <a:latin typeface="+mj-lt"/>
              </a:rPr>
              <a:t> of machine learning tasks such as sensor placement, document summarization or active learning</a:t>
            </a:r>
          </a:p>
          <a:p>
            <a:pPr lvl="1">
              <a:lnSpc>
                <a:spcPct val="150000"/>
              </a:lnSpc>
            </a:pPr>
            <a:r>
              <a:rPr lang="en-US" u="sng" dirty="0">
                <a:latin typeface="+mj-lt"/>
              </a:rPr>
              <a:t>Algorithms</a:t>
            </a:r>
            <a:r>
              <a:rPr lang="en-US" dirty="0">
                <a:latin typeface="+mj-lt"/>
              </a:rPr>
              <a:t>: </a:t>
            </a:r>
            <a:r>
              <a:rPr lang="en-US" dirty="0">
                <a:effectLst/>
                <a:latin typeface="+mj-lt"/>
              </a:rPr>
              <a:t>Greedy, Local Search, Sketch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F9A80-F8C3-4847-9178-E2A68D99638E}"/>
              </a:ext>
            </a:extLst>
          </p:cNvPr>
          <p:cNvSpPr txBox="1"/>
          <p:nvPr/>
        </p:nvSpPr>
        <p:spPr bwMode="gray">
          <a:xfrm>
            <a:off x="0" y="6420499"/>
            <a:ext cx="115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 err="1">
                <a:latin typeface="+mj-lt"/>
              </a:rPr>
              <a:t>Vondrak</a:t>
            </a:r>
            <a:r>
              <a:rPr lang="en-US" sz="1000" dirty="0">
                <a:latin typeface="+mj-lt"/>
              </a:rPr>
              <a:t>, J., (2012), Submodular Functions and Their Applications, </a:t>
            </a:r>
            <a:r>
              <a:rPr lang="en-US" sz="1000" i="1" dirty="0">
                <a:latin typeface="+mj-lt"/>
              </a:rPr>
              <a:t>Discrete Math Conference</a:t>
            </a:r>
            <a:r>
              <a:rPr lang="en-US" sz="1000" dirty="0">
                <a:latin typeface="+mj-lt"/>
              </a:rPr>
              <a:t>, </a:t>
            </a:r>
            <a:r>
              <a:rPr lang="de-DE" sz="1000" dirty="0">
                <a:effectLst/>
                <a:latin typeface="+mj-lt"/>
                <a:hlinkClick r:id="rId3"/>
              </a:rPr>
              <a:t>https://theory.stanford.edu/~jvondrak/data/SIDMA-plenary-talk.pdf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Liu, Y., et al., 2020, Submodular optimization problems and greedy strategies: A survey. </a:t>
            </a:r>
            <a:r>
              <a:rPr lang="en-US" sz="1000" i="1" dirty="0">
                <a:latin typeface="+mj-lt"/>
              </a:rPr>
              <a:t>Discrete Event Dynamic Systems</a:t>
            </a:r>
            <a:r>
              <a:rPr lang="en-US" sz="1000" dirty="0">
                <a:latin typeface="+mj-lt"/>
              </a:rPr>
              <a:t>: 1-32.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99AC37-AFA8-4EBE-84C4-C98D6417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541" y="2173861"/>
            <a:ext cx="4039891" cy="39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35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B14B-CF8D-4A09-87D7-512141B71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1772"/>
            <a:ext cx="9169401" cy="555840"/>
          </a:xfrm>
        </p:spPr>
        <p:txBody>
          <a:bodyPr>
            <a:normAutofit/>
          </a:bodyPr>
          <a:lstStyle/>
          <a:p>
            <a:r>
              <a:rPr lang="en-US" dirty="0"/>
              <a:t>Submodularity as Information of a set </a:t>
            </a:r>
            <a:r>
              <a:rPr lang="en-US" sz="1600" dirty="0"/>
              <a:t>[</a:t>
            </a:r>
            <a:r>
              <a:rPr lang="en-US" sz="1600" dirty="0" err="1"/>
              <a:t>Bilmes</a:t>
            </a:r>
            <a:r>
              <a:rPr lang="en-US" sz="1600" dirty="0"/>
              <a:t> 2020]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9ED25-5DD0-4F6A-AD68-6EA8B93ACA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00439"/>
                <a:ext cx="11473384" cy="916611"/>
              </a:xfrm>
            </p:spPr>
            <p:txBody>
              <a:bodyPr/>
              <a:lstStyle/>
              <a:p>
                <a:r>
                  <a:rPr lang="en-US" sz="1600" dirty="0">
                    <a:effectLst/>
                    <a:latin typeface="+mj-lt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: 2</m:t>
                    </m:r>
                    <m:r>
                      <a:rPr lang="en-US" sz="1600" i="1" baseline="30000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effectLst/>
                    <a:latin typeface="+mj-lt"/>
                  </a:rPr>
                  <a:t>is submodular if for any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600" dirty="0">
                    <a:effectLst/>
                    <a:latin typeface="+mj-lt"/>
                  </a:rPr>
                  <a:t>we have </a:t>
                </a:r>
                <a:r>
                  <a:rPr lang="en-US" sz="1600" dirty="0">
                    <a:latin typeface="+mj-lt"/>
                  </a:rPr>
                  <a:t>t</a:t>
                </a:r>
                <a:r>
                  <a:rPr lang="en-US" sz="1600" dirty="0">
                    <a:effectLst/>
                    <a:latin typeface="+mj-lt"/>
                  </a:rPr>
                  <a:t>hat </a:t>
                </a:r>
                <a:endParaRPr lang="en-US" sz="1600" i="1" dirty="0">
                  <a:latin typeface="+mj-lt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  <a:ea typeface="Cambria Math" panose="02040503050406030204" pitchFamily="18" charset="0"/>
                  </a:rPr>
                  <a:t> (definition 2)</a:t>
                </a:r>
              </a:p>
              <a:p>
                <a:endParaRPr lang="en-US" sz="1600" b="0" dirty="0">
                  <a:latin typeface="+mj-lt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9ED25-5DD0-4F6A-AD68-6EA8B93AC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00439"/>
                <a:ext cx="11473384" cy="916611"/>
              </a:xfrm>
              <a:blipFill>
                <a:blip r:embed="rId3"/>
                <a:stretch>
                  <a:fillRect l="-1062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F0C54-434E-492A-AF09-DEF713670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39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5EAE9A-C24C-48B3-B0A7-06168FF92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497" y="4645869"/>
            <a:ext cx="1790949" cy="1306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69DB0F-E4CE-4384-86EB-F8A3612F1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56" y="4592828"/>
            <a:ext cx="1704277" cy="133639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EFB93F0-BC4C-4B0F-8EA8-97C1BEAFAEDF}"/>
              </a:ext>
            </a:extLst>
          </p:cNvPr>
          <p:cNvSpPr/>
          <p:nvPr/>
        </p:nvSpPr>
        <p:spPr bwMode="gray">
          <a:xfrm>
            <a:off x="10367973" y="1706542"/>
            <a:ext cx="1824027" cy="12924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4D0A86-28EE-47F5-AF60-CB9B79E83762}"/>
              </a:ext>
            </a:extLst>
          </p:cNvPr>
          <p:cNvSpPr/>
          <p:nvPr/>
        </p:nvSpPr>
        <p:spPr bwMode="gray">
          <a:xfrm>
            <a:off x="9158427" y="1732909"/>
            <a:ext cx="1699465" cy="1239731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BF56910-68DA-441A-A29F-55C654C24F4F}"/>
              </a:ext>
            </a:extLst>
          </p:cNvPr>
          <p:cNvSpPr/>
          <p:nvPr/>
        </p:nvSpPr>
        <p:spPr bwMode="gray">
          <a:xfrm>
            <a:off x="9849637" y="4669067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52375D-0187-43BA-A9BE-D359B76FC998}"/>
              </a:ext>
            </a:extLst>
          </p:cNvPr>
          <p:cNvSpPr/>
          <p:nvPr/>
        </p:nvSpPr>
        <p:spPr bwMode="gray">
          <a:xfrm>
            <a:off x="8640091" y="4695433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756B3C-6954-4B5E-B208-322A67050237}"/>
                  </a:ext>
                </a:extLst>
              </p:cNvPr>
              <p:cNvSpPr txBox="1"/>
              <p:nvPr/>
            </p:nvSpPr>
            <p:spPr bwMode="gray">
              <a:xfrm>
                <a:off x="2999650" y="3510509"/>
                <a:ext cx="555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756B3C-6954-4B5E-B208-322A67050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99650" y="3510509"/>
                <a:ext cx="55570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16F45E-5778-4294-BEEA-FE6EF9AC6CF4}"/>
                  </a:ext>
                </a:extLst>
              </p:cNvPr>
              <p:cNvSpPr txBox="1"/>
              <p:nvPr/>
            </p:nvSpPr>
            <p:spPr bwMode="gray">
              <a:xfrm>
                <a:off x="758501" y="4323606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16F45E-5778-4294-BEEA-FE6EF9AC6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8501" y="4323606"/>
                <a:ext cx="31093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3BD5C650-8399-4A06-8BFC-B7840A0CEE98}"/>
              </a:ext>
            </a:extLst>
          </p:cNvPr>
          <p:cNvSpPr/>
          <p:nvPr/>
        </p:nvSpPr>
        <p:spPr bwMode="gray">
          <a:xfrm>
            <a:off x="10471094" y="2012299"/>
            <a:ext cx="267037" cy="69480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43564C-9241-4E05-8420-E50D387001EE}"/>
              </a:ext>
            </a:extLst>
          </p:cNvPr>
          <p:cNvSpPr/>
          <p:nvPr/>
        </p:nvSpPr>
        <p:spPr bwMode="gray">
          <a:xfrm>
            <a:off x="9959269" y="5037087"/>
            <a:ext cx="210227" cy="49794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55499E-EA69-4D8F-B64E-FCCFEA5A00B0}"/>
              </a:ext>
            </a:extLst>
          </p:cNvPr>
          <p:cNvSpPr/>
          <p:nvPr/>
        </p:nvSpPr>
        <p:spPr bwMode="gray">
          <a:xfrm>
            <a:off x="5958576" y="4698795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CB37B8A-8796-490B-9CC6-716A2F604D07}"/>
              </a:ext>
            </a:extLst>
          </p:cNvPr>
          <p:cNvSpPr/>
          <p:nvPr/>
        </p:nvSpPr>
        <p:spPr bwMode="gray">
          <a:xfrm>
            <a:off x="4749030" y="4725161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241F52-A862-4B45-A37A-295FF6154358}"/>
                  </a:ext>
                </a:extLst>
              </p:cNvPr>
              <p:cNvSpPr txBox="1"/>
              <p:nvPr/>
            </p:nvSpPr>
            <p:spPr bwMode="gray">
              <a:xfrm>
                <a:off x="4821554" y="4333449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241F52-A862-4B45-A37A-295FF6154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21554" y="4333449"/>
                <a:ext cx="31093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62B726-4025-45CA-8FF9-CA60D7E82879}"/>
                  </a:ext>
                </a:extLst>
              </p:cNvPr>
              <p:cNvSpPr txBox="1"/>
              <p:nvPr/>
            </p:nvSpPr>
            <p:spPr bwMode="gray">
              <a:xfrm>
                <a:off x="9170663" y="4323606"/>
                <a:ext cx="11973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62B726-4025-45CA-8FF9-CA60D7E82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170663" y="4323606"/>
                <a:ext cx="11973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B5D7E4E-D096-4C1C-AA80-5F70406D0EC3}"/>
              </a:ext>
            </a:extLst>
          </p:cNvPr>
          <p:cNvGrpSpPr/>
          <p:nvPr/>
        </p:nvGrpSpPr>
        <p:grpSpPr>
          <a:xfrm>
            <a:off x="6919184" y="3898411"/>
            <a:ext cx="2850134" cy="408103"/>
            <a:chOff x="6919184" y="3915503"/>
            <a:chExt cx="2850134" cy="40810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D125A8B-DF73-49A0-9D6F-179B0B2BC846}"/>
                </a:ext>
              </a:extLst>
            </p:cNvPr>
            <p:cNvSpPr/>
            <p:nvPr/>
          </p:nvSpPr>
          <p:spPr bwMode="gray">
            <a:xfrm>
              <a:off x="6919184" y="3915503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87178496-B53B-45B1-9167-E514E0E18A2A}"/>
                </a:ext>
              </a:extLst>
            </p:cNvPr>
            <p:cNvCxnSpPr>
              <a:cxnSpLocks/>
              <a:stCxn id="41" idx="2"/>
              <a:endCxn id="40" idx="0"/>
            </p:cNvCxnSpPr>
            <p:nvPr/>
          </p:nvCxnSpPr>
          <p:spPr bwMode="gray">
            <a:xfrm rot="16200000" flipH="1">
              <a:off x="8375475" y="2929763"/>
              <a:ext cx="362384" cy="24253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2D877E-FA32-4AE2-ABB6-8FFA3625D11E}"/>
                  </a:ext>
                </a:extLst>
              </p:cNvPr>
              <p:cNvSpPr txBox="1"/>
              <p:nvPr/>
            </p:nvSpPr>
            <p:spPr bwMode="gray">
              <a:xfrm>
                <a:off x="3849054" y="5922219"/>
                <a:ext cx="4138961" cy="6463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2D877E-FA32-4AE2-ABB6-8FFA3625D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49054" y="5922219"/>
                <a:ext cx="413896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7C94DEDF-98EE-4C40-B262-6BC8212702BC}"/>
              </a:ext>
            </a:extLst>
          </p:cNvPr>
          <p:cNvSpPr txBox="1"/>
          <p:nvPr/>
        </p:nvSpPr>
        <p:spPr bwMode="gray">
          <a:xfrm>
            <a:off x="-21365" y="6598227"/>
            <a:ext cx="111800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u="sng" dirty="0"/>
              <a:t>source</a:t>
            </a:r>
            <a:r>
              <a:rPr lang="en-US" sz="800" b="1" dirty="0"/>
              <a:t>: </a:t>
            </a:r>
            <a:r>
              <a:rPr lang="en-US" sz="800" dirty="0"/>
              <a:t>[</a:t>
            </a:r>
            <a:r>
              <a:rPr lang="en-US" sz="800" dirty="0" err="1"/>
              <a:t>Bilmes</a:t>
            </a:r>
            <a:r>
              <a:rPr lang="en-US" sz="800" dirty="0"/>
              <a:t> 2020] J. </a:t>
            </a:r>
            <a:r>
              <a:rPr lang="en-US" sz="800" dirty="0" err="1"/>
              <a:t>Bilmes</a:t>
            </a:r>
            <a:r>
              <a:rPr lang="en-US" sz="800" dirty="0"/>
              <a:t>, EE563 - Submodular Functions, Optimization, and Applications to Machine Learning, Fall Quarter, 2020,  </a:t>
            </a:r>
            <a:r>
              <a:rPr lang="en-US" sz="800" dirty="0">
                <a:hlinkClick r:id="rId11"/>
              </a:rPr>
              <a:t>https://people.ece.uw.edu/bilmes/classes/ee563/ee563_fall_2020/</a:t>
            </a:r>
            <a:r>
              <a:rPr lang="en-US" sz="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73506C-EF11-4697-B410-28D29DC8F647}"/>
                  </a:ext>
                </a:extLst>
              </p:cNvPr>
              <p:cNvSpPr txBox="1"/>
              <p:nvPr/>
            </p:nvSpPr>
            <p:spPr bwMode="gray">
              <a:xfrm>
                <a:off x="260739" y="1683675"/>
                <a:ext cx="8777927" cy="1522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effectLst/>
                    <a:latin typeface="+mj-lt"/>
                  </a:rPr>
                  <a:t>Sets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, where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is an index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represent the common index that lies within sets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i="1" dirty="0">
                    <a:latin typeface="+mj-lt"/>
                    <a:ea typeface="Cambria Math" panose="02040503050406030204" pitchFamily="18" charset="0"/>
                  </a:rPr>
                  <a:t>, i.e.,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latin typeface="+mj-lt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	hence, the common index is upper-bounded by common value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73506C-EF11-4697-B410-28D29DC8F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0739" y="1683675"/>
                <a:ext cx="8777927" cy="1522340"/>
              </a:xfrm>
              <a:prstGeom prst="rect">
                <a:avLst/>
              </a:prstGeom>
              <a:blipFill>
                <a:blip r:embed="rId12"/>
                <a:stretch>
                  <a:fillRect l="-41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CF90478E-47F1-45CE-93BA-B59DC73A6C11}"/>
              </a:ext>
            </a:extLst>
          </p:cNvPr>
          <p:cNvGrpSpPr/>
          <p:nvPr/>
        </p:nvGrpSpPr>
        <p:grpSpPr>
          <a:xfrm>
            <a:off x="2313184" y="3932596"/>
            <a:ext cx="2762766" cy="408105"/>
            <a:chOff x="2313184" y="3915504"/>
            <a:chExt cx="2762766" cy="40810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0D1D69A-EE9C-44C9-9833-71C29F173FAE}"/>
                </a:ext>
              </a:extLst>
            </p:cNvPr>
            <p:cNvSpPr/>
            <p:nvPr/>
          </p:nvSpPr>
          <p:spPr bwMode="gray">
            <a:xfrm flipV="1">
              <a:off x="3956707" y="3915504"/>
              <a:ext cx="111924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FAFF872A-2001-42C2-AD2B-FFA9094D5CE3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3233565" y="3040844"/>
              <a:ext cx="362384" cy="220314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F5AF977-5078-43F4-8F54-F83C77BCFF01}"/>
              </a:ext>
            </a:extLst>
          </p:cNvPr>
          <p:cNvGrpSpPr/>
          <p:nvPr/>
        </p:nvGrpSpPr>
        <p:grpSpPr>
          <a:xfrm>
            <a:off x="5526574" y="3932596"/>
            <a:ext cx="849665" cy="417945"/>
            <a:chOff x="5526574" y="3915504"/>
            <a:chExt cx="849665" cy="417945"/>
          </a:xfrm>
        </p:grpSpPr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34A80FD6-F84E-435A-A45E-67F9693BD0FF}"/>
                </a:ext>
              </a:extLst>
            </p:cNvPr>
            <p:cNvCxnSpPr>
              <a:cxnSpLocks/>
              <a:stCxn id="73" idx="2"/>
            </p:cNvCxnSpPr>
            <p:nvPr/>
          </p:nvCxnSpPr>
          <p:spPr bwMode="gray">
            <a:xfrm rot="16200000" flipH="1">
              <a:off x="5977709" y="3934920"/>
              <a:ext cx="372227" cy="4248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1FC7F62-7E2B-4CB2-945A-1462B3BB4D3C}"/>
                </a:ext>
              </a:extLst>
            </p:cNvPr>
            <p:cNvSpPr/>
            <p:nvPr/>
          </p:nvSpPr>
          <p:spPr bwMode="gray">
            <a:xfrm>
              <a:off x="5526574" y="3915504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8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9" grpId="0"/>
      <p:bldP spid="31" grpId="0"/>
      <p:bldP spid="14" grpId="0" animBg="1"/>
      <p:bldP spid="32" grpId="0" animBg="1"/>
      <p:bldP spid="34" grpId="0" animBg="1"/>
      <p:bldP spid="35" grpId="0" animBg="1"/>
      <p:bldP spid="38" grpId="0"/>
      <p:bldP spid="40" grpId="0"/>
      <p:bldP spid="59" grpId="0" animBg="1"/>
      <p:bldP spid="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9D5B-2573-4577-AB9D-12D83BF8C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Information Cascade Phenomenon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70765-E8CA-49D5-BAE6-A6831BAE1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8437031" cy="5079852"/>
          </a:xfrm>
        </p:spPr>
        <p:txBody>
          <a:bodyPr/>
          <a:lstStyle/>
          <a:p>
            <a:r>
              <a:rPr lang="en-US" u="sng" dirty="0"/>
              <a:t>Definition</a:t>
            </a:r>
            <a:r>
              <a:rPr lang="en-US" dirty="0"/>
              <a:t>: Information cascade consists of a set of sequential decisions that are correlated. Originally studied in behavioral economics and network theory.</a:t>
            </a:r>
          </a:p>
          <a:p>
            <a:r>
              <a:rPr lang="en-US" dirty="0"/>
              <a:t>“When </a:t>
            </a:r>
            <a:r>
              <a:rPr lang="en-US" dirty="0">
                <a:effectLst/>
                <a:latin typeface="Arial" panose="020B0604020202020204" pitchFamily="34" charset="0"/>
              </a:rPr>
              <a:t>individuals in a social network make decisions that depend on what others have done earlier,  there is the potential for a cascade to form — a run of behaviors that are highly correlate” </a:t>
            </a:r>
            <a:r>
              <a:rPr lang="en-US" dirty="0"/>
              <a:t>[</a:t>
            </a:r>
            <a:r>
              <a:rPr lang="en-US" dirty="0" err="1">
                <a:effectLst/>
                <a:latin typeface="Arial" panose="020B0604020202020204" pitchFamily="34" charset="0"/>
              </a:rPr>
              <a:t>Chierichetti</a:t>
            </a:r>
            <a:r>
              <a:rPr lang="en-US" dirty="0"/>
              <a:t>, Kleinberg, </a:t>
            </a:r>
            <a:r>
              <a:rPr lang="en-US" dirty="0" err="1">
                <a:effectLst/>
                <a:latin typeface="Arial" panose="020B0604020202020204" pitchFamily="34" charset="0"/>
              </a:rPr>
              <a:t>Panconesi</a:t>
            </a:r>
            <a:r>
              <a:rPr lang="en-US" dirty="0"/>
              <a:t> 2003]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Information cascade versus Herd behavior [</a:t>
            </a:r>
            <a:r>
              <a:rPr lang="en-US" dirty="0" err="1"/>
              <a:t>Çelen</a:t>
            </a:r>
            <a:r>
              <a:rPr lang="en-US" dirty="0"/>
              <a:t> &amp; </a:t>
            </a:r>
            <a:r>
              <a:rPr lang="en-US" dirty="0" err="1"/>
              <a:t>Kariv</a:t>
            </a:r>
            <a:r>
              <a:rPr lang="en-US" dirty="0"/>
              <a:t> 2004]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</a:t>
            </a:r>
            <a:r>
              <a:rPr lang="en-US" dirty="0">
                <a:effectLst/>
                <a:latin typeface="Arial" panose="020B0604020202020204" pitchFamily="34" charset="0"/>
              </a:rPr>
              <a:t>nformational cascade: individuals ignore their private information to make a decision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</a:rPr>
              <a:t>Herd behavior: individuals make an identical decision, but not necessarily ignoring their private information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F9E36-F6CE-40F9-A731-956A16BB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60BD7-A35D-45DC-8E35-3E8EBFEFB893}"/>
              </a:ext>
            </a:extLst>
          </p:cNvPr>
          <p:cNvSpPr txBox="1"/>
          <p:nvPr/>
        </p:nvSpPr>
        <p:spPr bwMode="gray">
          <a:xfrm>
            <a:off x="107089" y="6137680"/>
            <a:ext cx="11844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Chierichetti</a:t>
            </a:r>
            <a:r>
              <a:rPr lang="en-US" dirty="0"/>
              <a:t>, F., Kleinberg, J., &amp; </a:t>
            </a:r>
            <a:r>
              <a:rPr lang="en-US" dirty="0" err="1"/>
              <a:t>Panconesi</a:t>
            </a:r>
            <a:r>
              <a:rPr lang="en-US" dirty="0"/>
              <a:t>, A. (2014). How to schedule a cascade in an arbitrary graph. </a:t>
            </a:r>
            <a:r>
              <a:rPr lang="en-US" i="1" dirty="0"/>
              <a:t>SIAM Journal on Computing</a:t>
            </a:r>
            <a:r>
              <a:rPr lang="en-US" dirty="0"/>
              <a:t>, </a:t>
            </a:r>
            <a:r>
              <a:rPr lang="en-US" i="1" dirty="0"/>
              <a:t>43</a:t>
            </a:r>
            <a:r>
              <a:rPr lang="en-US" dirty="0"/>
              <a:t>(6), 1906-1920.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3209F3-B1EE-4BE3-90A8-57910F015F6C}"/>
              </a:ext>
            </a:extLst>
          </p:cNvPr>
          <p:cNvSpPr/>
          <p:nvPr/>
        </p:nvSpPr>
        <p:spPr bwMode="gray">
          <a:xfrm>
            <a:off x="9111723" y="1947147"/>
            <a:ext cx="346602" cy="29122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C093CDD-D4AC-48E3-B8C0-6D09B90394FC}"/>
              </a:ext>
            </a:extLst>
          </p:cNvPr>
          <p:cNvSpPr/>
          <p:nvPr/>
        </p:nvSpPr>
        <p:spPr bwMode="gray">
          <a:xfrm>
            <a:off x="10292823" y="1947147"/>
            <a:ext cx="346602" cy="29122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E21C9DF-E5FE-4842-B685-EABEA80EE420}"/>
              </a:ext>
            </a:extLst>
          </p:cNvPr>
          <p:cNvSpPr/>
          <p:nvPr/>
        </p:nvSpPr>
        <p:spPr bwMode="gray">
          <a:xfrm>
            <a:off x="11357504" y="1947147"/>
            <a:ext cx="346602" cy="291227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DB0D0D-0E8B-4435-99D7-231B8ECAA554}"/>
              </a:ext>
            </a:extLst>
          </p:cNvPr>
          <p:cNvSpPr/>
          <p:nvPr/>
        </p:nvSpPr>
        <p:spPr bwMode="gray">
          <a:xfrm>
            <a:off x="9285024" y="1362075"/>
            <a:ext cx="173301" cy="16192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0180E2-A437-4CEA-A8D9-36F29CC3BEA6}"/>
              </a:ext>
            </a:extLst>
          </p:cNvPr>
          <p:cNvSpPr/>
          <p:nvPr/>
        </p:nvSpPr>
        <p:spPr bwMode="gray">
          <a:xfrm>
            <a:off x="8926910" y="1593894"/>
            <a:ext cx="173301" cy="16192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3F473-15BA-4FC1-8C0A-F68C99FFB680}"/>
              </a:ext>
            </a:extLst>
          </p:cNvPr>
          <p:cNvCxnSpPr>
            <a:stCxn id="10" idx="0"/>
            <a:endCxn id="13" idx="4"/>
          </p:cNvCxnSpPr>
          <p:nvPr/>
        </p:nvCxnSpPr>
        <p:spPr bwMode="gray">
          <a:xfrm flipV="1">
            <a:off x="9285024" y="1524000"/>
            <a:ext cx="86651" cy="4231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06E405-CE60-470E-B2AF-C9D51FF06C9E}"/>
              </a:ext>
            </a:extLst>
          </p:cNvPr>
          <p:cNvCxnSpPr>
            <a:cxnSpLocks/>
            <a:stCxn id="10" idx="1"/>
            <a:endCxn id="14" idx="5"/>
          </p:cNvCxnSpPr>
          <p:nvPr/>
        </p:nvCxnSpPr>
        <p:spPr bwMode="gray">
          <a:xfrm flipH="1" flipV="1">
            <a:off x="9074832" y="1732106"/>
            <a:ext cx="87650" cy="25769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2A3720F-5ED4-48D8-91F5-6765E63C7D39}"/>
              </a:ext>
            </a:extLst>
          </p:cNvPr>
          <p:cNvSpPr/>
          <p:nvPr/>
        </p:nvSpPr>
        <p:spPr bwMode="gray">
          <a:xfrm>
            <a:off x="9008934" y="2545910"/>
            <a:ext cx="173301" cy="161925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90D2A5-5A55-4C57-A9D2-85F99F823CBE}"/>
              </a:ext>
            </a:extLst>
          </p:cNvPr>
          <p:cNvCxnSpPr>
            <a:cxnSpLocks/>
            <a:stCxn id="10" idx="4"/>
            <a:endCxn id="20" idx="7"/>
          </p:cNvCxnSpPr>
          <p:nvPr/>
        </p:nvCxnSpPr>
        <p:spPr bwMode="gray">
          <a:xfrm flipH="1">
            <a:off x="9156856" y="2238374"/>
            <a:ext cx="128168" cy="331249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81803B7-6D93-478F-84C5-7F0192026F1C}"/>
              </a:ext>
            </a:extLst>
          </p:cNvPr>
          <p:cNvSpPr/>
          <p:nvPr/>
        </p:nvSpPr>
        <p:spPr bwMode="gray">
          <a:xfrm>
            <a:off x="8686077" y="2383985"/>
            <a:ext cx="173301" cy="161925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48F35F-7F47-4B55-AD41-F91AB7D55E88}"/>
              </a:ext>
            </a:extLst>
          </p:cNvPr>
          <p:cNvCxnSpPr>
            <a:cxnSpLocks/>
            <a:stCxn id="10" idx="3"/>
            <a:endCxn id="27" idx="7"/>
          </p:cNvCxnSpPr>
          <p:nvPr/>
        </p:nvCxnSpPr>
        <p:spPr bwMode="gray">
          <a:xfrm flipH="1">
            <a:off x="8833999" y="2195725"/>
            <a:ext cx="328483" cy="21197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0613E242-A534-46A9-950B-D20BF3CE2C53}"/>
              </a:ext>
            </a:extLst>
          </p:cNvPr>
          <p:cNvSpPr/>
          <p:nvPr/>
        </p:nvSpPr>
        <p:spPr bwMode="gray">
          <a:xfrm>
            <a:off x="9430310" y="2488660"/>
            <a:ext cx="173301" cy="161925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7BA343-284A-438C-8532-6F7E0096BCA2}"/>
              </a:ext>
            </a:extLst>
          </p:cNvPr>
          <p:cNvCxnSpPr>
            <a:cxnSpLocks/>
            <a:endCxn id="30" idx="0"/>
          </p:cNvCxnSpPr>
          <p:nvPr/>
        </p:nvCxnSpPr>
        <p:spPr bwMode="gray">
          <a:xfrm>
            <a:off x="9387460" y="2225661"/>
            <a:ext cx="129501" cy="262999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FD04217F-FBF1-42BE-AC6A-A58B18416B7B}"/>
              </a:ext>
            </a:extLst>
          </p:cNvPr>
          <p:cNvSpPr/>
          <p:nvPr/>
        </p:nvSpPr>
        <p:spPr bwMode="gray">
          <a:xfrm>
            <a:off x="10657466" y="2531309"/>
            <a:ext cx="173301" cy="161925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EF76DF-6E7A-4631-88AE-01C205B95935}"/>
              </a:ext>
            </a:extLst>
          </p:cNvPr>
          <p:cNvCxnSpPr>
            <a:cxnSpLocks/>
            <a:stCxn id="11" idx="4"/>
            <a:endCxn id="33" idx="0"/>
          </p:cNvCxnSpPr>
          <p:nvPr/>
        </p:nvCxnSpPr>
        <p:spPr bwMode="gray">
          <a:xfrm>
            <a:off x="10466124" y="2238374"/>
            <a:ext cx="277993" cy="292935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CFF0DF-9429-449F-9828-9050D7169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 bwMode="gray">
          <a:xfrm>
            <a:off x="9458325" y="2092761"/>
            <a:ext cx="83449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4B5273C-4D8E-4F34-8C7F-6782FBA78C6B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 bwMode="gray">
          <a:xfrm>
            <a:off x="10639425" y="2092761"/>
            <a:ext cx="71807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93398811-DC0A-417E-B9A8-8D2C3AFCE8BA}"/>
              </a:ext>
            </a:extLst>
          </p:cNvPr>
          <p:cNvSpPr/>
          <p:nvPr/>
        </p:nvSpPr>
        <p:spPr bwMode="gray">
          <a:xfrm>
            <a:off x="9654648" y="1745120"/>
            <a:ext cx="173301" cy="161925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C70A68-D9BB-4B63-BDE6-7AEB13B15BBC}"/>
              </a:ext>
            </a:extLst>
          </p:cNvPr>
          <p:cNvCxnSpPr>
            <a:cxnSpLocks/>
            <a:stCxn id="10" idx="7"/>
            <a:endCxn id="44" idx="2"/>
          </p:cNvCxnSpPr>
          <p:nvPr/>
        </p:nvCxnSpPr>
        <p:spPr bwMode="gray">
          <a:xfrm flipV="1">
            <a:off x="9407566" y="1826083"/>
            <a:ext cx="247082" cy="16371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9F99D9D-5407-4A2C-B623-7CFB763FFFCE}"/>
              </a:ext>
            </a:extLst>
          </p:cNvPr>
          <p:cNvCxnSpPr>
            <a:cxnSpLocks/>
            <a:stCxn id="44" idx="6"/>
            <a:endCxn id="11" idx="1"/>
          </p:cNvCxnSpPr>
          <p:nvPr/>
        </p:nvCxnSpPr>
        <p:spPr bwMode="gray">
          <a:xfrm>
            <a:off x="9827949" y="1826083"/>
            <a:ext cx="515633" cy="16371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8C364D8-6183-473D-B4F9-1C2EB8A47711}"/>
              </a:ext>
            </a:extLst>
          </p:cNvPr>
          <p:cNvSpPr/>
          <p:nvPr/>
        </p:nvSpPr>
        <p:spPr bwMode="gray">
          <a:xfrm>
            <a:off x="9999114" y="1349222"/>
            <a:ext cx="173301" cy="16192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8A8B6FD-5986-4A94-835C-919390BB6DE3}"/>
              </a:ext>
            </a:extLst>
          </p:cNvPr>
          <p:cNvSpPr/>
          <p:nvPr/>
        </p:nvSpPr>
        <p:spPr bwMode="gray">
          <a:xfrm>
            <a:off x="10455389" y="1510449"/>
            <a:ext cx="173301" cy="16192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D34F3B5-F44E-46D5-8865-DE1F2175F5BB}"/>
              </a:ext>
            </a:extLst>
          </p:cNvPr>
          <p:cNvSpPr/>
          <p:nvPr/>
        </p:nvSpPr>
        <p:spPr bwMode="gray">
          <a:xfrm>
            <a:off x="11122524" y="1536912"/>
            <a:ext cx="173301" cy="161925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DBC2234-E32F-4CC3-9A63-53CE214A4C28}"/>
              </a:ext>
            </a:extLst>
          </p:cNvPr>
          <p:cNvSpPr/>
          <p:nvPr/>
        </p:nvSpPr>
        <p:spPr bwMode="gray">
          <a:xfrm>
            <a:off x="10867571" y="1841041"/>
            <a:ext cx="173301" cy="16192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47D9E21-7310-47B1-B0A1-F459AF2195BF}"/>
              </a:ext>
            </a:extLst>
          </p:cNvPr>
          <p:cNvSpPr/>
          <p:nvPr/>
        </p:nvSpPr>
        <p:spPr bwMode="gray">
          <a:xfrm>
            <a:off x="11421338" y="2484960"/>
            <a:ext cx="173301" cy="161925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AEC0F82-D2E1-4BA4-BDE3-166C080CF8B9}"/>
              </a:ext>
            </a:extLst>
          </p:cNvPr>
          <p:cNvSpPr/>
          <p:nvPr/>
        </p:nvSpPr>
        <p:spPr bwMode="gray">
          <a:xfrm>
            <a:off x="11540330" y="1281112"/>
            <a:ext cx="173301" cy="161925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54FCD7-4F0C-4D30-BF95-D1842823DA62}"/>
              </a:ext>
            </a:extLst>
          </p:cNvPr>
          <p:cNvSpPr/>
          <p:nvPr/>
        </p:nvSpPr>
        <p:spPr bwMode="gray">
          <a:xfrm>
            <a:off x="11712404" y="1583195"/>
            <a:ext cx="173301" cy="161925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178C1E7-8E98-4EB2-8520-84BE4EBC9C41}"/>
              </a:ext>
            </a:extLst>
          </p:cNvPr>
          <p:cNvSpPr/>
          <p:nvPr/>
        </p:nvSpPr>
        <p:spPr bwMode="gray">
          <a:xfrm>
            <a:off x="11804253" y="2363517"/>
            <a:ext cx="173301" cy="161925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48EB50-317C-4383-966C-B7D01C497F8E}"/>
              </a:ext>
            </a:extLst>
          </p:cNvPr>
          <p:cNvSpPr/>
          <p:nvPr/>
        </p:nvSpPr>
        <p:spPr bwMode="gray">
          <a:xfrm>
            <a:off x="11096736" y="2834085"/>
            <a:ext cx="173301" cy="161925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842D60-D283-4AED-841A-F7C39326FF6B}"/>
              </a:ext>
            </a:extLst>
          </p:cNvPr>
          <p:cNvCxnSpPr>
            <a:cxnSpLocks/>
            <a:stCxn id="52" idx="4"/>
            <a:endCxn id="11" idx="0"/>
          </p:cNvCxnSpPr>
          <p:nvPr/>
        </p:nvCxnSpPr>
        <p:spPr bwMode="gray">
          <a:xfrm flipH="1">
            <a:off x="10466124" y="1672374"/>
            <a:ext cx="75916" cy="27477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448E7F9-DC02-4452-9B31-C86C828A2406}"/>
              </a:ext>
            </a:extLst>
          </p:cNvPr>
          <p:cNvCxnSpPr>
            <a:cxnSpLocks/>
            <a:stCxn id="51" idx="5"/>
            <a:endCxn id="11" idx="1"/>
          </p:cNvCxnSpPr>
          <p:nvPr/>
        </p:nvCxnSpPr>
        <p:spPr bwMode="gray">
          <a:xfrm>
            <a:off x="10147036" y="1487434"/>
            <a:ext cx="196546" cy="502362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429DC29-F068-4187-8826-8E17B575E98D}"/>
              </a:ext>
            </a:extLst>
          </p:cNvPr>
          <p:cNvCxnSpPr>
            <a:cxnSpLocks/>
            <a:stCxn id="53" idx="4"/>
            <a:endCxn id="12" idx="1"/>
          </p:cNvCxnSpPr>
          <p:nvPr/>
        </p:nvCxnSpPr>
        <p:spPr bwMode="gray">
          <a:xfrm>
            <a:off x="11209175" y="1698837"/>
            <a:ext cx="199088" cy="290959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0B2F10C-C251-4D4C-89CB-E2BA65DF1F67}"/>
              </a:ext>
            </a:extLst>
          </p:cNvPr>
          <p:cNvCxnSpPr>
            <a:cxnSpLocks/>
            <a:stCxn id="56" idx="4"/>
            <a:endCxn id="12" idx="0"/>
          </p:cNvCxnSpPr>
          <p:nvPr/>
        </p:nvCxnSpPr>
        <p:spPr bwMode="gray">
          <a:xfrm flipH="1">
            <a:off x="11530805" y="1443037"/>
            <a:ext cx="96176" cy="50411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B7AAA22-F3AA-410E-9F43-A766B5319AB8}"/>
              </a:ext>
            </a:extLst>
          </p:cNvPr>
          <p:cNvCxnSpPr>
            <a:cxnSpLocks/>
            <a:stCxn id="57" idx="3"/>
            <a:endCxn id="12" idx="7"/>
          </p:cNvCxnSpPr>
          <p:nvPr/>
        </p:nvCxnSpPr>
        <p:spPr bwMode="gray">
          <a:xfrm flipH="1">
            <a:off x="11653347" y="1721407"/>
            <a:ext cx="84436" cy="268389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C79C6D6-F7E9-4F07-8D42-14F9551FF2CA}"/>
              </a:ext>
            </a:extLst>
          </p:cNvPr>
          <p:cNvCxnSpPr>
            <a:cxnSpLocks/>
            <a:stCxn id="58" idx="1"/>
            <a:endCxn id="12" idx="5"/>
          </p:cNvCxnSpPr>
          <p:nvPr/>
        </p:nvCxnSpPr>
        <p:spPr bwMode="gray">
          <a:xfrm flipH="1" flipV="1">
            <a:off x="11653347" y="2195725"/>
            <a:ext cx="176285" cy="191505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D93BABF-E811-448F-A4C7-2A5F75994085}"/>
              </a:ext>
            </a:extLst>
          </p:cNvPr>
          <p:cNvCxnSpPr>
            <a:cxnSpLocks/>
            <a:stCxn id="55" idx="0"/>
            <a:endCxn id="12" idx="4"/>
          </p:cNvCxnSpPr>
          <p:nvPr/>
        </p:nvCxnSpPr>
        <p:spPr bwMode="gray">
          <a:xfrm flipV="1">
            <a:off x="11507989" y="2238374"/>
            <a:ext cx="22816" cy="246586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9CCFF10-1866-4018-B51F-BF04A2C6E1A0}"/>
              </a:ext>
            </a:extLst>
          </p:cNvPr>
          <p:cNvCxnSpPr>
            <a:cxnSpLocks/>
            <a:stCxn id="59" idx="0"/>
            <a:endCxn id="12" idx="3"/>
          </p:cNvCxnSpPr>
          <p:nvPr/>
        </p:nvCxnSpPr>
        <p:spPr bwMode="gray">
          <a:xfrm flipV="1">
            <a:off x="11183387" y="2195725"/>
            <a:ext cx="224876" cy="63836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905F1FD-99CF-4FC6-B038-15D0A6D0E30A}"/>
              </a:ext>
            </a:extLst>
          </p:cNvPr>
          <p:cNvCxnSpPr>
            <a:cxnSpLocks/>
            <a:stCxn id="54" idx="2"/>
            <a:endCxn id="11" idx="7"/>
          </p:cNvCxnSpPr>
          <p:nvPr/>
        </p:nvCxnSpPr>
        <p:spPr bwMode="gray">
          <a:xfrm flipH="1">
            <a:off x="10588666" y="1922004"/>
            <a:ext cx="278905" cy="67792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C459E84-C9D5-4621-8FF8-A4EEEC21F9A0}"/>
              </a:ext>
            </a:extLst>
          </p:cNvPr>
          <p:cNvCxnSpPr>
            <a:cxnSpLocks/>
            <a:stCxn id="12" idx="1"/>
            <a:endCxn id="54" idx="7"/>
          </p:cNvCxnSpPr>
          <p:nvPr/>
        </p:nvCxnSpPr>
        <p:spPr bwMode="gray">
          <a:xfrm flipH="1" flipV="1">
            <a:off x="11015493" y="1864754"/>
            <a:ext cx="392770" cy="125042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2823EEE-1140-4D3A-8966-C2F02125C637}"/>
              </a:ext>
            </a:extLst>
          </p:cNvPr>
          <p:cNvCxnSpPr>
            <a:cxnSpLocks/>
            <a:stCxn id="55" idx="3"/>
            <a:endCxn id="59" idx="6"/>
          </p:cNvCxnSpPr>
          <p:nvPr/>
        </p:nvCxnSpPr>
        <p:spPr bwMode="gray">
          <a:xfrm flipH="1">
            <a:off x="11270037" y="2623172"/>
            <a:ext cx="176680" cy="291876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802BBCB-EE98-4940-B56A-2A4AFBD12176}"/>
              </a:ext>
            </a:extLst>
          </p:cNvPr>
          <p:cNvCxnSpPr>
            <a:cxnSpLocks/>
            <a:stCxn id="13" idx="6"/>
            <a:endCxn id="51" idx="2"/>
          </p:cNvCxnSpPr>
          <p:nvPr/>
        </p:nvCxnSpPr>
        <p:spPr bwMode="gray">
          <a:xfrm flipV="1">
            <a:off x="9458325" y="1430185"/>
            <a:ext cx="540789" cy="1285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79097AC-79A8-4F42-8EF2-4BC9C3F18D3D}"/>
              </a:ext>
            </a:extLst>
          </p:cNvPr>
          <p:cNvCxnSpPr>
            <a:cxnSpLocks/>
            <a:stCxn id="56" idx="2"/>
            <a:endCxn id="52" idx="7"/>
          </p:cNvCxnSpPr>
          <p:nvPr/>
        </p:nvCxnSpPr>
        <p:spPr bwMode="gray">
          <a:xfrm flipH="1">
            <a:off x="10603311" y="1362075"/>
            <a:ext cx="937019" cy="172087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4C12AE6-CBBB-4AE1-B4D9-74519393A46B}"/>
              </a:ext>
            </a:extLst>
          </p:cNvPr>
          <p:cNvCxnSpPr>
            <a:cxnSpLocks/>
            <a:stCxn id="53" idx="7"/>
            <a:endCxn id="56" idx="3"/>
          </p:cNvCxnSpPr>
          <p:nvPr/>
        </p:nvCxnSpPr>
        <p:spPr bwMode="gray">
          <a:xfrm flipV="1">
            <a:off x="11270446" y="1419324"/>
            <a:ext cx="295263" cy="141301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9A1DAF4-EE9D-470D-B2E2-E741309BE565}"/>
              </a:ext>
            </a:extLst>
          </p:cNvPr>
          <p:cNvCxnSpPr>
            <a:cxnSpLocks/>
            <a:stCxn id="20" idx="6"/>
            <a:endCxn id="30" idx="2"/>
          </p:cNvCxnSpPr>
          <p:nvPr/>
        </p:nvCxnSpPr>
        <p:spPr bwMode="gray">
          <a:xfrm flipV="1">
            <a:off x="9182235" y="2569623"/>
            <a:ext cx="248075" cy="5725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3E451C8-BC5B-41EE-9465-2C25C14FA75E}"/>
              </a:ext>
            </a:extLst>
          </p:cNvPr>
          <p:cNvCxnSpPr>
            <a:cxnSpLocks/>
            <a:stCxn id="10" idx="5"/>
            <a:endCxn id="33" idx="2"/>
          </p:cNvCxnSpPr>
          <p:nvPr/>
        </p:nvCxnSpPr>
        <p:spPr bwMode="gray">
          <a:xfrm>
            <a:off x="9407566" y="2195725"/>
            <a:ext cx="1249900" cy="416547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B5CF22B-AEE1-46E5-B6BC-FD76E0F51F35}"/>
              </a:ext>
            </a:extLst>
          </p:cNvPr>
          <p:cNvCxnSpPr>
            <a:cxnSpLocks/>
            <a:stCxn id="33" idx="7"/>
            <a:endCxn id="12" idx="3"/>
          </p:cNvCxnSpPr>
          <p:nvPr/>
        </p:nvCxnSpPr>
        <p:spPr bwMode="gray">
          <a:xfrm flipV="1">
            <a:off x="10805388" y="2195725"/>
            <a:ext cx="602875" cy="359297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FFE18EAE-5C13-444B-9633-F05389007A6C}"/>
              </a:ext>
            </a:extLst>
          </p:cNvPr>
          <p:cNvSpPr txBox="1"/>
          <p:nvPr/>
        </p:nvSpPr>
        <p:spPr bwMode="gray">
          <a:xfrm>
            <a:off x="9220940" y="3151395"/>
            <a:ext cx="237385" cy="3411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</a:t>
            </a:r>
            <a:r>
              <a:rPr lang="en-US" baseline="-25000" dirty="0"/>
              <a:t>1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602CAE5-0632-400B-A71C-1D89575EB0FB}"/>
              </a:ext>
            </a:extLst>
          </p:cNvPr>
          <p:cNvCxnSpPr>
            <a:cxnSpLocks/>
          </p:cNvCxnSpPr>
          <p:nvPr/>
        </p:nvCxnSpPr>
        <p:spPr bwMode="gray">
          <a:xfrm>
            <a:off x="8915400" y="3140340"/>
            <a:ext cx="3136887" cy="1401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C7BE111D-1FD3-4136-8DB8-FEE127155FBD}"/>
              </a:ext>
            </a:extLst>
          </p:cNvPr>
          <p:cNvSpPr txBox="1"/>
          <p:nvPr/>
        </p:nvSpPr>
        <p:spPr bwMode="gray">
          <a:xfrm>
            <a:off x="10351281" y="3183780"/>
            <a:ext cx="237385" cy="3411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</a:t>
            </a:r>
            <a:r>
              <a:rPr lang="en-US" baseline="-25000" dirty="0"/>
              <a:t>2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3E0026E-091E-4F18-9229-831E75DE812E}"/>
              </a:ext>
            </a:extLst>
          </p:cNvPr>
          <p:cNvSpPr txBox="1"/>
          <p:nvPr/>
        </p:nvSpPr>
        <p:spPr bwMode="gray">
          <a:xfrm>
            <a:off x="11508287" y="3213562"/>
            <a:ext cx="237385" cy="3411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</a:t>
            </a:r>
            <a:r>
              <a:rPr lang="en-US" baseline="-25000" dirty="0"/>
              <a:t>3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B3A60EB-53FA-414B-A593-157BD65479B1}"/>
              </a:ext>
            </a:extLst>
          </p:cNvPr>
          <p:cNvSpPr txBox="1"/>
          <p:nvPr/>
        </p:nvSpPr>
        <p:spPr bwMode="gray">
          <a:xfrm>
            <a:off x="9733189" y="3555262"/>
            <a:ext cx="237385" cy="3411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</a:t>
            </a:r>
            <a:r>
              <a:rPr lang="en-US" baseline="-25000" dirty="0"/>
              <a:t>i+1</a:t>
            </a:r>
            <a:r>
              <a:rPr lang="en-US" dirty="0"/>
              <a:t> =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+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endParaRPr lang="en-US" baseline="-25000" dirty="0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6597125-D34F-4498-B37B-FEAB5561629C}"/>
              </a:ext>
            </a:extLst>
          </p:cNvPr>
          <p:cNvCxnSpPr/>
          <p:nvPr/>
        </p:nvCxnSpPr>
        <p:spPr bwMode="gray">
          <a:xfrm>
            <a:off x="9008934" y="1281112"/>
            <a:ext cx="212006" cy="8096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108C94E-6707-4B02-9857-7EFFAC01D1BB}"/>
              </a:ext>
            </a:extLst>
          </p:cNvPr>
          <p:cNvCxnSpPr/>
          <p:nvPr/>
        </p:nvCxnSpPr>
        <p:spPr bwMode="gray">
          <a:xfrm>
            <a:off x="9741364" y="1242440"/>
            <a:ext cx="212006" cy="8096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15C299D-5969-48C9-8756-0E48AAACA494}"/>
              </a:ext>
            </a:extLst>
          </p:cNvPr>
          <p:cNvCxnSpPr>
            <a:cxnSpLocks/>
          </p:cNvCxnSpPr>
          <p:nvPr/>
        </p:nvCxnSpPr>
        <p:spPr bwMode="gray">
          <a:xfrm flipV="1">
            <a:off x="10396031" y="2717407"/>
            <a:ext cx="243394" cy="809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8A300078-0C8C-4F4D-980C-37B080CDB21B}"/>
              </a:ext>
            </a:extLst>
          </p:cNvPr>
          <p:cNvSpPr txBox="1"/>
          <p:nvPr/>
        </p:nvSpPr>
        <p:spPr bwMode="gray">
          <a:xfrm>
            <a:off x="9013449" y="4119111"/>
            <a:ext cx="30388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Empirically identifying a cascade phenomenon from a sequence of events is not obvious. Discrete time steps is one possible rule.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10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778F679E-D288-41AB-ABC4-DE128AD5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05" y="3829778"/>
            <a:ext cx="1790949" cy="13065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45676A-AA5E-47CD-B7D8-8360F917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08" y="3783006"/>
            <a:ext cx="1704277" cy="1336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34A85-6780-47AE-BF50-F6AD4763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Submodularity as Information of a set </a:t>
            </a:r>
            <a:r>
              <a:rPr lang="en-US" sz="1600" dirty="0"/>
              <a:t>[</a:t>
            </a:r>
            <a:r>
              <a:rPr lang="en-US" sz="1600" dirty="0" err="1"/>
              <a:t>Bilmes</a:t>
            </a:r>
            <a:r>
              <a:rPr lang="en-US" sz="1600" dirty="0"/>
              <a:t> 2020]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D450F-C853-4336-B4EA-FE54869E1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093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happens when we have disjoint classes? i.e.,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D450F-C853-4336-B4EA-FE54869E1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09315"/>
              </a:xfrm>
              <a:blipFill>
                <a:blip r:embed="rId4"/>
                <a:stretch>
                  <a:fillRect l="-1275" t="-17647" b="-45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95BD9-4429-42D0-A218-4B4A80DA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79703-759C-4FED-8CDE-D9C5F4CD5334}"/>
                  </a:ext>
                </a:extLst>
              </p:cNvPr>
              <p:cNvSpPr txBox="1"/>
              <p:nvPr/>
            </p:nvSpPr>
            <p:spPr bwMode="gray">
              <a:xfrm>
                <a:off x="3043424" y="2581692"/>
                <a:ext cx="555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79703-759C-4FED-8CDE-D9C5F4CD5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43424" y="2581692"/>
                <a:ext cx="55570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87A8CF-9FBC-46C8-AF3E-0C1135888BC1}"/>
                  </a:ext>
                </a:extLst>
              </p:cNvPr>
              <p:cNvSpPr txBox="1"/>
              <p:nvPr/>
            </p:nvSpPr>
            <p:spPr bwMode="gray">
              <a:xfrm>
                <a:off x="718040" y="3408442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87A8CF-9FBC-46C8-AF3E-0C1135888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8040" y="3408442"/>
                <a:ext cx="310936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7DAA49BF-B0C0-4177-97CE-EE298D18F41C}"/>
              </a:ext>
            </a:extLst>
          </p:cNvPr>
          <p:cNvSpPr/>
          <p:nvPr/>
        </p:nvSpPr>
        <p:spPr bwMode="gray">
          <a:xfrm>
            <a:off x="6613487" y="3896226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3A9484-A456-4F59-BFEC-466AEFB7A4E1}"/>
              </a:ext>
            </a:extLst>
          </p:cNvPr>
          <p:cNvSpPr/>
          <p:nvPr/>
        </p:nvSpPr>
        <p:spPr bwMode="gray">
          <a:xfrm>
            <a:off x="4784567" y="3920168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012DDB-5A97-49F2-AFFE-BDC34660E0E2}"/>
                  </a:ext>
                </a:extLst>
              </p:cNvPr>
              <p:cNvSpPr txBox="1"/>
              <p:nvPr/>
            </p:nvSpPr>
            <p:spPr bwMode="gray">
              <a:xfrm>
                <a:off x="4781093" y="3418285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012DDB-5A97-49F2-AFFE-BDC34660E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1093" y="3418285"/>
                <a:ext cx="31093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EC085A-DE9B-4932-B2BF-09F96EBEC2E9}"/>
                  </a:ext>
                </a:extLst>
              </p:cNvPr>
              <p:cNvSpPr txBox="1"/>
              <p:nvPr/>
            </p:nvSpPr>
            <p:spPr bwMode="gray">
              <a:xfrm>
                <a:off x="9184333" y="3613204"/>
                <a:ext cx="11973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EC085A-DE9B-4932-B2BF-09F96EBEC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184333" y="3613204"/>
                <a:ext cx="1197310" cy="369332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B2BE58D-2B30-4EC3-B6DE-A89B6CED69A9}"/>
              </a:ext>
            </a:extLst>
          </p:cNvPr>
          <p:cNvGrpSpPr/>
          <p:nvPr/>
        </p:nvGrpSpPr>
        <p:grpSpPr>
          <a:xfrm>
            <a:off x="7040794" y="2994572"/>
            <a:ext cx="2742195" cy="618631"/>
            <a:chOff x="7081255" y="3436859"/>
            <a:chExt cx="2742195" cy="61863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3A41BA-21E6-4294-8283-95A1180076AA}"/>
                </a:ext>
              </a:extLst>
            </p:cNvPr>
            <p:cNvSpPr/>
            <p:nvPr/>
          </p:nvSpPr>
          <p:spPr bwMode="gray">
            <a:xfrm>
              <a:off x="7081255" y="3436859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115EC245-56BB-43C6-85F5-C2F133DC3436}"/>
                </a:ext>
              </a:extLst>
            </p:cNvPr>
            <p:cNvCxnSpPr>
              <a:cxnSpLocks/>
              <a:stCxn id="17" idx="2"/>
              <a:endCxn id="15" idx="0"/>
            </p:cNvCxnSpPr>
            <p:nvPr/>
          </p:nvCxnSpPr>
          <p:spPr bwMode="gray">
            <a:xfrm rot="16200000" flipH="1">
              <a:off x="8378312" y="2610353"/>
              <a:ext cx="572913" cy="23173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CF10B-BF1B-4D84-B0AD-6C97AC07DCD7}"/>
              </a:ext>
            </a:extLst>
          </p:cNvPr>
          <p:cNvGrpSpPr/>
          <p:nvPr/>
        </p:nvGrpSpPr>
        <p:grpSpPr>
          <a:xfrm>
            <a:off x="2272723" y="3017432"/>
            <a:ext cx="2762766" cy="408105"/>
            <a:chOff x="2313184" y="3915504"/>
            <a:chExt cx="2762766" cy="40810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10AC30-5764-44EB-B3E3-193DDB17DA3D}"/>
                </a:ext>
              </a:extLst>
            </p:cNvPr>
            <p:cNvSpPr/>
            <p:nvPr/>
          </p:nvSpPr>
          <p:spPr bwMode="gray">
            <a:xfrm flipV="1">
              <a:off x="3956707" y="3915504"/>
              <a:ext cx="111924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2D71AB09-1029-4ADF-92B6-36531D7DE3C6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3233565" y="3040844"/>
              <a:ext cx="362384" cy="220314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A863F0-EA68-4113-A1F8-CDEE99EB241B}"/>
              </a:ext>
            </a:extLst>
          </p:cNvPr>
          <p:cNvGrpSpPr/>
          <p:nvPr/>
        </p:nvGrpSpPr>
        <p:grpSpPr>
          <a:xfrm>
            <a:off x="5486113" y="3017432"/>
            <a:ext cx="849665" cy="417945"/>
            <a:chOff x="5526574" y="3915504"/>
            <a:chExt cx="849665" cy="417945"/>
          </a:xfrm>
        </p:grpSpPr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F718732D-D999-4DD5-BD3D-3228BE159399}"/>
                </a:ext>
              </a:extLst>
            </p:cNvPr>
            <p:cNvCxnSpPr>
              <a:cxnSpLocks/>
              <a:stCxn id="24" idx="2"/>
            </p:cNvCxnSpPr>
            <p:nvPr/>
          </p:nvCxnSpPr>
          <p:spPr bwMode="gray">
            <a:xfrm rot="16200000" flipH="1">
              <a:off x="5977709" y="3934920"/>
              <a:ext cx="372227" cy="4248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0E0803-DE42-40AE-9A79-F35F12726A74}"/>
                </a:ext>
              </a:extLst>
            </p:cNvPr>
            <p:cNvSpPr/>
            <p:nvPr/>
          </p:nvSpPr>
          <p:spPr bwMode="gray">
            <a:xfrm>
              <a:off x="5526574" y="3915504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D2E4CD91-AE61-4A8B-921D-1DD4BB1445FB}"/>
              </a:ext>
            </a:extLst>
          </p:cNvPr>
          <p:cNvSpPr/>
          <p:nvPr/>
        </p:nvSpPr>
        <p:spPr bwMode="gray">
          <a:xfrm>
            <a:off x="580899" y="3896227"/>
            <a:ext cx="1587893" cy="11736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07E07D6-7931-48CF-9DF2-A806170FE664}"/>
              </a:ext>
            </a:extLst>
          </p:cNvPr>
          <p:cNvSpPr/>
          <p:nvPr/>
        </p:nvSpPr>
        <p:spPr bwMode="gray">
          <a:xfrm>
            <a:off x="2409819" y="3896226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DB5E18B-EBF1-4F1F-8871-D800DDDB4FBB}"/>
              </a:ext>
            </a:extLst>
          </p:cNvPr>
          <p:cNvSpPr/>
          <p:nvPr/>
        </p:nvSpPr>
        <p:spPr bwMode="gray">
          <a:xfrm>
            <a:off x="8556667" y="1217708"/>
            <a:ext cx="1587893" cy="11736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DF3A04F-4E1B-40AE-B95E-ED1306D37AA6}"/>
              </a:ext>
            </a:extLst>
          </p:cNvPr>
          <p:cNvSpPr/>
          <p:nvPr/>
        </p:nvSpPr>
        <p:spPr bwMode="gray">
          <a:xfrm>
            <a:off x="10249707" y="1217708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CB4807-EB0A-4CEA-9533-FDCFCCAF8592}"/>
                  </a:ext>
                </a:extLst>
              </p:cNvPr>
              <p:cNvSpPr txBox="1"/>
              <p:nvPr/>
            </p:nvSpPr>
            <p:spPr bwMode="gray">
              <a:xfrm>
                <a:off x="3132436" y="5540531"/>
                <a:ext cx="5557017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CB4807-EB0A-4CEA-9533-FDCFCCAF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32436" y="5540531"/>
                <a:ext cx="555701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35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 animBg="1"/>
      <p:bldP spid="14" grpId="0"/>
      <p:bldP spid="15" grpId="0"/>
      <p:bldP spid="25" grpId="0" animBg="1"/>
      <p:bldP spid="26" grpId="0" animBg="1"/>
      <p:bldP spid="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A9F3-BC14-4B54-8B63-B911411E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Optimal Assignment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558B9-82D4-4D2D-9002-6B615126FA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146311"/>
              </a:xfrm>
            </p:spPr>
            <p:txBody>
              <a:bodyPr>
                <a:normAutofit fontScale="85000"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would like to know if the function that optimally assigns an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a category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to an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a category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in a way that maximizes the utility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for the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Other instances of this class of problem are matching a client with a service, choosing a treatment to a patient, or recommending a movie to a user. In all cases one wants to maximize the total utility of assignments.</a:t>
                </a:r>
              </a:p>
              <a:p>
                <a:r>
                  <a:rPr lang="en-US" dirty="0"/>
                  <a:t>The formulation is as follows: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,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𝑖𝑗</m:t>
                    </m:r>
                  </m:oMath>
                </a14:m>
                <a:r>
                  <a:rPr lang="en-US" i="0" dirty="0">
                    <a:latin typeface="+mj-lt"/>
                  </a:rPr>
                  <a:t> </a:t>
                </a:r>
                <a:r>
                  <a:rPr lang="en-US" dirty="0"/>
                  <a:t>consists of a hypothetical assignment that has utility value.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558B9-82D4-4D2D-9002-6B615126F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146311"/>
              </a:xfrm>
              <a:blipFill>
                <a:blip r:embed="rId3"/>
                <a:stretch>
                  <a:fillRect l="-1062" t="-194" b="-4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8AF9D-32C4-4BA2-8C61-9891004F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AAAEC6-B3D3-4EE8-93D0-7D55D29756BA}"/>
              </a:ext>
            </a:extLst>
          </p:cNvPr>
          <p:cNvSpPr txBox="1"/>
          <p:nvPr/>
        </p:nvSpPr>
        <p:spPr bwMode="gray">
          <a:xfrm>
            <a:off x="4251036" y="5144715"/>
            <a:ext cx="392314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 this function submodular?</a:t>
            </a:r>
          </a:p>
        </p:txBody>
      </p:sp>
    </p:spTree>
    <p:extLst>
      <p:ext uri="{BB962C8B-B14F-4D97-AF65-F5344CB8AC3E}">
        <p14:creationId xmlns:p14="http://schemas.microsoft.com/office/powerpoint/2010/main" val="629059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B32-E53C-4B3D-BFAC-B78C0814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Submodularity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C21D0-0A6E-4ED8-9751-1B09358EE2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63714"/>
                <a:ext cx="11473384" cy="103603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C21D0-0A6E-4ED8-9751-1B09358EE2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63714"/>
                <a:ext cx="11473384" cy="1036033"/>
              </a:xfrm>
              <a:blipFill>
                <a:blip r:embed="rId2"/>
                <a:stretch>
                  <a:fillRect l="-690" t="-42941" b="-4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B4B0E-7931-402A-A153-0DCA47E8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42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A35CF2-D9B3-4F90-97B3-77E9047E836A}"/>
              </a:ext>
            </a:extLst>
          </p:cNvPr>
          <p:cNvSpPr/>
          <p:nvPr/>
        </p:nvSpPr>
        <p:spPr bwMode="gray">
          <a:xfrm>
            <a:off x="2490587" y="2919978"/>
            <a:ext cx="2111842" cy="1764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1ECDE3-53BD-42CB-B9AE-4001A88CC9DA}"/>
              </a:ext>
            </a:extLst>
          </p:cNvPr>
          <p:cNvSpPr/>
          <p:nvPr/>
        </p:nvSpPr>
        <p:spPr bwMode="gray">
          <a:xfrm>
            <a:off x="828686" y="3000006"/>
            <a:ext cx="2155925" cy="1542641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32B591-689B-4E68-9147-ABCEB560CB8A}"/>
              </a:ext>
            </a:extLst>
          </p:cNvPr>
          <p:cNvCxnSpPr>
            <a:cxnSpLocks/>
            <a:endCxn id="23" idx="0"/>
          </p:cNvCxnSpPr>
          <p:nvPr/>
        </p:nvCxnSpPr>
        <p:spPr bwMode="gray">
          <a:xfrm flipH="1">
            <a:off x="1113411" y="3926771"/>
            <a:ext cx="285136" cy="712186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9A744C-BFB1-4FD5-8D95-E3FC8D7BA763}"/>
              </a:ext>
            </a:extLst>
          </p:cNvPr>
          <p:cNvCxnSpPr>
            <a:cxnSpLocks/>
          </p:cNvCxnSpPr>
          <p:nvPr/>
        </p:nvCxnSpPr>
        <p:spPr bwMode="gray">
          <a:xfrm flipH="1">
            <a:off x="3490980" y="4272645"/>
            <a:ext cx="212678" cy="72656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46227-6035-4F25-8D13-F0288A0763AA}"/>
              </a:ext>
            </a:extLst>
          </p:cNvPr>
          <p:cNvCxnSpPr>
            <a:cxnSpLocks/>
            <a:endCxn id="21" idx="0"/>
          </p:cNvCxnSpPr>
          <p:nvPr/>
        </p:nvCxnSpPr>
        <p:spPr bwMode="gray">
          <a:xfrm flipH="1">
            <a:off x="2136782" y="3898475"/>
            <a:ext cx="609149" cy="184095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996D30-078F-43CF-87B5-1730F4132393}"/>
              </a:ext>
            </a:extLst>
          </p:cNvPr>
          <p:cNvSpPr txBox="1"/>
          <p:nvPr/>
        </p:nvSpPr>
        <p:spPr bwMode="gray">
          <a:xfrm>
            <a:off x="1582920" y="2126003"/>
            <a:ext cx="9150061" cy="641473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u="sng" dirty="0"/>
              <a:t>Intuition of the proof:</a:t>
            </a:r>
            <a:r>
              <a:rPr lang="en-US" b="1" dirty="0"/>
              <a:t> </a:t>
            </a:r>
            <a:r>
              <a:rPr lang="en-US" dirty="0"/>
              <a:t>look the possible combinations of choices of services contained in A, B, or both.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FB7919-2FB7-4F49-8C46-83BFBF5EFBFD}"/>
                  </a:ext>
                </a:extLst>
              </p:cNvPr>
              <p:cNvSpPr txBox="1"/>
              <p:nvPr/>
            </p:nvSpPr>
            <p:spPr bwMode="gray">
              <a:xfrm>
                <a:off x="5240128" y="3429000"/>
                <a:ext cx="6739195" cy="236528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lIns="91440" tIns="91440" rIns="91440" bIns="9144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u="sng" dirty="0">
                    <a:latin typeface="Cambria Math" panose="02040503050406030204" pitchFamily="18" charset="0"/>
                  </a:rPr>
                  <a:t>Expressing this in equations, we get: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FB7919-2FB7-4F49-8C46-83BFBF5EF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40128" y="3429000"/>
                <a:ext cx="6739195" cy="2365286"/>
              </a:xfrm>
              <a:prstGeom prst="rect">
                <a:avLst/>
              </a:prstGeom>
              <a:blipFill>
                <a:blip r:embed="rId3"/>
                <a:stretch>
                  <a:fillRect l="-814" t="-1289" b="-9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58BADA-5531-47DE-A149-243A51B4AB5C}"/>
                  </a:ext>
                </a:extLst>
              </p:cNvPr>
              <p:cNvSpPr txBox="1"/>
              <p:nvPr/>
            </p:nvSpPr>
            <p:spPr bwMode="gray">
              <a:xfrm>
                <a:off x="3114599" y="4903773"/>
                <a:ext cx="710065" cy="434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58BADA-5531-47DE-A149-243A51B4A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14599" y="4903773"/>
                <a:ext cx="710065" cy="434583"/>
              </a:xfrm>
              <a:prstGeom prst="rect">
                <a:avLst/>
              </a:prstGeom>
              <a:blipFill>
                <a:blip r:embed="rId4"/>
                <a:stretch>
                  <a:fillRect l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3BA32-A402-4A84-B709-77FE5D7FCF15}"/>
                  </a:ext>
                </a:extLst>
              </p:cNvPr>
              <p:cNvSpPr txBox="1"/>
              <p:nvPr/>
            </p:nvSpPr>
            <p:spPr bwMode="gray">
              <a:xfrm>
                <a:off x="1781749" y="5739433"/>
                <a:ext cx="710065" cy="34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3BA32-A402-4A84-B709-77FE5D7FC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81749" y="5739433"/>
                <a:ext cx="710065" cy="345187"/>
              </a:xfrm>
              <a:prstGeom prst="rect">
                <a:avLst/>
              </a:prstGeom>
              <a:blipFill>
                <a:blip r:embed="rId5"/>
                <a:stretch>
                  <a:fillRect l="-29060" r="-11966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F0DF09-4135-402D-BE3B-4FE2EE72F1D2}"/>
                  </a:ext>
                </a:extLst>
              </p:cNvPr>
              <p:cNvSpPr txBox="1"/>
              <p:nvPr/>
            </p:nvSpPr>
            <p:spPr bwMode="gray">
              <a:xfrm>
                <a:off x="758378" y="4638957"/>
                <a:ext cx="710065" cy="34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F0DF09-4135-402D-BE3B-4FE2EE72F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8378" y="4638957"/>
                <a:ext cx="710065" cy="345187"/>
              </a:xfrm>
              <a:prstGeom prst="rect">
                <a:avLst/>
              </a:prstGeom>
              <a:blipFill>
                <a:blip r:embed="rId6"/>
                <a:stretch>
                  <a:fillRect l="-8547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BEA53AA-1D12-4F2B-A5D4-DB02C3BDF3CF}"/>
              </a:ext>
            </a:extLst>
          </p:cNvPr>
          <p:cNvSpPr txBox="1"/>
          <p:nvPr/>
        </p:nvSpPr>
        <p:spPr bwMode="gray">
          <a:xfrm>
            <a:off x="43753" y="5030905"/>
            <a:ext cx="1723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</a:t>
            </a:r>
            <a:r>
              <a:rPr lang="en-US" sz="1600" i="1" dirty="0"/>
              <a:t>A, </a:t>
            </a:r>
            <a:r>
              <a:rPr lang="en-US" sz="1600" dirty="0"/>
              <a:t>that is not in </a:t>
            </a:r>
            <a:r>
              <a:rPr lang="en-US" sz="1600" i="1" dirty="0"/>
              <a:t>B</a:t>
            </a:r>
            <a:r>
              <a:rPr lang="en-US" sz="16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51F7F1-AE4B-4D3E-A4EB-ED2DF0EA9C0B}"/>
              </a:ext>
            </a:extLst>
          </p:cNvPr>
          <p:cNvSpPr txBox="1"/>
          <p:nvPr/>
        </p:nvSpPr>
        <p:spPr bwMode="gray">
          <a:xfrm>
            <a:off x="1169428" y="6037231"/>
            <a:ext cx="18498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</a:t>
            </a:r>
            <a:r>
              <a:rPr lang="en-US" sz="1600" i="1" dirty="0"/>
              <a:t>A, </a:t>
            </a:r>
            <a:r>
              <a:rPr lang="en-US" sz="1600" dirty="0"/>
              <a:t>that is also in </a:t>
            </a:r>
            <a:r>
              <a:rPr lang="en-US" sz="1600" i="1" dirty="0"/>
              <a:t>B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13AEEE-492B-4057-8AC1-813A783611DB}"/>
              </a:ext>
            </a:extLst>
          </p:cNvPr>
          <p:cNvSpPr txBox="1"/>
          <p:nvPr/>
        </p:nvSpPr>
        <p:spPr bwMode="gray">
          <a:xfrm>
            <a:off x="2640694" y="5333714"/>
            <a:ext cx="1723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B</a:t>
            </a:r>
            <a:r>
              <a:rPr lang="en-US" sz="1600" i="1" dirty="0"/>
              <a:t>, </a:t>
            </a:r>
            <a:r>
              <a:rPr lang="en-US" sz="1600" dirty="0"/>
              <a:t>that is not in A </a:t>
            </a:r>
          </a:p>
        </p:txBody>
      </p:sp>
    </p:spTree>
    <p:extLst>
      <p:ext uri="{BB962C8B-B14F-4D97-AF65-F5344CB8AC3E}">
        <p14:creationId xmlns:p14="http://schemas.microsoft.com/office/powerpoint/2010/main" val="155664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8" grpId="0" animBg="1"/>
      <p:bldP spid="19" grpId="0" animBg="1"/>
      <p:bldP spid="20" grpId="0"/>
      <p:bldP spid="21" grpId="0"/>
      <p:bldP spid="2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13CC-DC47-4469-A5BA-41D532A6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cases - Proof of Submodularity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39D8F-342F-4C0F-A522-D103A196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376E11-F669-4DF1-91BF-0BC39C315AF6}"/>
                  </a:ext>
                </a:extLst>
              </p:cNvPr>
              <p:cNvSpPr txBox="1"/>
              <p:nvPr/>
            </p:nvSpPr>
            <p:spPr bwMode="gray">
              <a:xfrm>
                <a:off x="3508823" y="1012132"/>
                <a:ext cx="7721599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Case-1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 in the intersection has </a:t>
                </a:r>
                <a:r>
                  <a:rPr lang="en-US" sz="1600" b="1" dirty="0">
                    <a:latin typeface="+mj-lt"/>
                  </a:rPr>
                  <a:t>lower</a:t>
                </a:r>
                <a:r>
                  <a:rPr lang="en-US" sz="1600" dirty="0">
                    <a:latin typeface="+mj-lt"/>
                  </a:rPr>
                  <a:t> utility,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j-lt"/>
                  </a:rPr>
                  <a:t>,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2+2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600" dirty="0"/>
                          <m:t>,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=2+1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>
                    <a:latin typeface="+mj-lt"/>
                  </a:rPr>
                  <a:t>which implies the </a:t>
                </a:r>
                <a:r>
                  <a:rPr lang="en-US" sz="1600" b="1" dirty="0">
                    <a:latin typeface="+mj-lt"/>
                  </a:rPr>
                  <a:t>inequality</a:t>
                </a:r>
                <a:r>
                  <a:rPr lang="en-US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376E11-F669-4DF1-91BF-0BC39C315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823" y="1012132"/>
                <a:ext cx="7721599" cy="1501379"/>
              </a:xfrm>
              <a:prstGeom prst="rect">
                <a:avLst/>
              </a:prstGeom>
              <a:blipFill>
                <a:blip r:embed="rId3"/>
                <a:stretch>
                  <a:fillRect l="-1659" t="-4065" b="-10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913F50B2-DFD5-440C-8E1B-346C69060016}"/>
              </a:ext>
            </a:extLst>
          </p:cNvPr>
          <p:cNvSpPr/>
          <p:nvPr/>
        </p:nvSpPr>
        <p:spPr bwMode="gray">
          <a:xfrm>
            <a:off x="1458071" y="1023112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33D39E-1AD4-4BC0-B5ED-9C022546D99C}"/>
              </a:ext>
            </a:extLst>
          </p:cNvPr>
          <p:cNvSpPr/>
          <p:nvPr/>
        </p:nvSpPr>
        <p:spPr bwMode="gray">
          <a:xfrm>
            <a:off x="279753" y="1046884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D8FBA7-50EA-4840-9CD8-5D2341C55AB2}"/>
              </a:ext>
            </a:extLst>
          </p:cNvPr>
          <p:cNvCxnSpPr>
            <a:cxnSpLocks/>
          </p:cNvCxnSpPr>
          <p:nvPr/>
        </p:nvCxnSpPr>
        <p:spPr bwMode="gray">
          <a:xfrm flipH="1">
            <a:off x="499660" y="1667070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61CD4C-5F80-43A1-AACE-7E46C79FCA9A}"/>
              </a:ext>
            </a:extLst>
          </p:cNvPr>
          <p:cNvCxnSpPr>
            <a:cxnSpLocks/>
            <a:endCxn id="11" idx="0"/>
          </p:cNvCxnSpPr>
          <p:nvPr/>
        </p:nvCxnSpPr>
        <p:spPr bwMode="gray">
          <a:xfrm>
            <a:off x="2353597" y="1760024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FF058E-34B5-43A8-8615-89BC32835FA5}"/>
              </a:ext>
            </a:extLst>
          </p:cNvPr>
          <p:cNvCxnSpPr>
            <a:cxnSpLocks/>
            <a:endCxn id="12" idx="0"/>
          </p:cNvCxnSpPr>
          <p:nvPr/>
        </p:nvCxnSpPr>
        <p:spPr bwMode="gray">
          <a:xfrm flipH="1">
            <a:off x="1599350" y="1609750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8E70FB-2D2B-41E5-B573-75615366A90C}"/>
                  </a:ext>
                </a:extLst>
              </p:cNvPr>
              <p:cNvSpPr txBox="1"/>
              <p:nvPr/>
            </p:nvSpPr>
            <p:spPr bwMode="gray">
              <a:xfrm>
                <a:off x="2173515" y="2519172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8E70FB-2D2B-41E5-B573-75615366A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73515" y="2519172"/>
                <a:ext cx="929362" cy="221572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3BA56C-6C89-4A06-AEB7-D50BC1E56188}"/>
                  </a:ext>
                </a:extLst>
              </p:cNvPr>
              <p:cNvSpPr txBox="1"/>
              <p:nvPr/>
            </p:nvSpPr>
            <p:spPr bwMode="gray">
              <a:xfrm>
                <a:off x="1196581" y="2547263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=1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3BA56C-6C89-4A06-AEB7-D50BC1E5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96581" y="2547263"/>
                <a:ext cx="805537" cy="221572"/>
              </a:xfrm>
              <a:prstGeom prst="rect">
                <a:avLst/>
              </a:prstGeom>
              <a:blipFill>
                <a:blip r:embed="rId5"/>
                <a:stretch>
                  <a:fillRect t="-25000" r="-7576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64B827-E6CF-4DF0-A1A5-167354236126}"/>
                  </a:ext>
                </a:extLst>
              </p:cNvPr>
              <p:cNvSpPr txBox="1"/>
              <p:nvPr/>
            </p:nvSpPr>
            <p:spPr bwMode="gray">
              <a:xfrm>
                <a:off x="115703" y="2501774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64B827-E6CF-4DF0-A1A5-167354236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5703" y="2501774"/>
                <a:ext cx="879494" cy="251898"/>
              </a:xfrm>
              <a:prstGeom prst="rect">
                <a:avLst/>
              </a:prstGeom>
              <a:blipFill>
                <a:blip r:embed="rId6"/>
                <a:stretch>
                  <a:fillRect t="-2142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B4139-2747-4FB3-A35E-903534BCE7ED}"/>
                  </a:ext>
                </a:extLst>
              </p:cNvPr>
              <p:cNvSpPr txBox="1"/>
              <p:nvPr/>
            </p:nvSpPr>
            <p:spPr bwMode="gray">
              <a:xfrm>
                <a:off x="3508822" y="3015386"/>
                <a:ext cx="7671183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Cases-2 and 3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 in the intersection has </a:t>
                </a:r>
                <a:r>
                  <a:rPr lang="en-US" sz="1600" b="1" dirty="0">
                    <a:latin typeface="+mj-lt"/>
                  </a:rPr>
                  <a:t>higher</a:t>
                </a:r>
                <a:r>
                  <a:rPr lang="en-US" sz="1600" dirty="0">
                    <a:latin typeface="+mj-lt"/>
                  </a:rPr>
                  <a:t> utility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>
                    <a:latin typeface="+mj-lt"/>
                  </a:rPr>
                  <a:t>, hence </a:t>
                </a:r>
                <a:r>
                  <a:rPr lang="en-US" sz="1600" b="1" dirty="0">
                    <a:latin typeface="+mj-lt"/>
                  </a:rPr>
                  <a:t>it dominates </a:t>
                </a:r>
                <a:r>
                  <a:rPr lang="en-US" sz="1600" dirty="0">
                    <a:latin typeface="+mj-lt"/>
                  </a:rPr>
                  <a:t>other items in not A,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,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m:rPr>
                        <m:nor/>
                      </m:rPr>
                      <a:rPr lang="en-US" sz="1600" dirty="0"/>
                      <m:t>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=3+2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>
                    <a:latin typeface="+mj-lt"/>
                  </a:rPr>
                  <a:t>which implies the </a:t>
                </a:r>
                <a:r>
                  <a:rPr lang="en-US" sz="1600" b="1" dirty="0">
                    <a:latin typeface="+mj-lt"/>
                  </a:rPr>
                  <a:t>equality</a:t>
                </a:r>
                <a:r>
                  <a:rPr lang="en-US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B4139-2747-4FB3-A35E-903534BCE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822" y="3015386"/>
                <a:ext cx="7671183" cy="1501379"/>
              </a:xfrm>
              <a:prstGeom prst="rect">
                <a:avLst/>
              </a:prstGeom>
              <a:blipFill>
                <a:blip r:embed="rId7"/>
                <a:stretch>
                  <a:fillRect l="-1669" t="-4472" r="-2226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BC225707-71EA-4EAA-805B-AB76DF8B2822}"/>
              </a:ext>
            </a:extLst>
          </p:cNvPr>
          <p:cNvSpPr/>
          <p:nvPr/>
        </p:nvSpPr>
        <p:spPr bwMode="gray">
          <a:xfrm>
            <a:off x="1530349" y="2934916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497094-D984-4EBD-9D49-F167439AA6CB}"/>
              </a:ext>
            </a:extLst>
          </p:cNvPr>
          <p:cNvSpPr/>
          <p:nvPr/>
        </p:nvSpPr>
        <p:spPr bwMode="gray">
          <a:xfrm>
            <a:off x="352031" y="2958688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9E3AC0-EDF6-4AD9-8415-DBEF99731AA5}"/>
              </a:ext>
            </a:extLst>
          </p:cNvPr>
          <p:cNvCxnSpPr>
            <a:cxnSpLocks/>
          </p:cNvCxnSpPr>
          <p:nvPr/>
        </p:nvCxnSpPr>
        <p:spPr bwMode="gray">
          <a:xfrm flipH="1">
            <a:off x="571938" y="3578874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3025AB-BCC7-4366-A5ED-1ECFA024FD9D}"/>
              </a:ext>
            </a:extLst>
          </p:cNvPr>
          <p:cNvCxnSpPr>
            <a:cxnSpLocks/>
            <a:endCxn id="22" idx="0"/>
          </p:cNvCxnSpPr>
          <p:nvPr/>
        </p:nvCxnSpPr>
        <p:spPr bwMode="gray">
          <a:xfrm>
            <a:off x="2425875" y="3671828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33E62-53D0-438C-9EB1-54FE86CCB0F5}"/>
              </a:ext>
            </a:extLst>
          </p:cNvPr>
          <p:cNvCxnSpPr>
            <a:cxnSpLocks/>
            <a:endCxn id="23" idx="0"/>
          </p:cNvCxnSpPr>
          <p:nvPr/>
        </p:nvCxnSpPr>
        <p:spPr bwMode="gray">
          <a:xfrm flipH="1">
            <a:off x="1671628" y="3521554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5A6471-7E0F-4E33-9C49-55D277B2276E}"/>
                  </a:ext>
                </a:extLst>
              </p:cNvPr>
              <p:cNvSpPr txBox="1"/>
              <p:nvPr/>
            </p:nvSpPr>
            <p:spPr bwMode="gray">
              <a:xfrm>
                <a:off x="2245793" y="4430976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5A6471-7E0F-4E33-9C49-55D277B22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45793" y="4430976"/>
                <a:ext cx="929362" cy="22157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DD46C5-51C1-4634-B3D9-28B2C99C43C5}"/>
                  </a:ext>
                </a:extLst>
              </p:cNvPr>
              <p:cNvSpPr txBox="1"/>
              <p:nvPr/>
            </p:nvSpPr>
            <p:spPr bwMode="gray">
              <a:xfrm>
                <a:off x="1268859" y="4459067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DD46C5-51C1-4634-B3D9-28B2C99C4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68859" y="4459067"/>
                <a:ext cx="805537" cy="221572"/>
              </a:xfrm>
              <a:prstGeom prst="rect">
                <a:avLst/>
              </a:prstGeom>
              <a:blipFill>
                <a:blip r:embed="rId9"/>
                <a:stretch>
                  <a:fillRect t="-24324" r="-7576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E268A1-1210-458A-8990-DD01D6E30D6C}"/>
                  </a:ext>
                </a:extLst>
              </p:cNvPr>
              <p:cNvSpPr txBox="1"/>
              <p:nvPr/>
            </p:nvSpPr>
            <p:spPr bwMode="gray">
              <a:xfrm>
                <a:off x="187981" y="4413578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=3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E268A1-1210-458A-8990-DD01D6E30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7981" y="4413578"/>
                <a:ext cx="879494" cy="251898"/>
              </a:xfrm>
              <a:prstGeom prst="rect">
                <a:avLst/>
              </a:prstGeom>
              <a:blipFill>
                <a:blip r:embed="rId10"/>
                <a:stretch>
                  <a:fillRect t="-21951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75262F-1D0C-4650-A6C2-CD280685EEDC}"/>
                  </a:ext>
                </a:extLst>
              </p:cNvPr>
              <p:cNvSpPr txBox="1"/>
              <p:nvPr/>
            </p:nvSpPr>
            <p:spPr bwMode="gray">
              <a:xfrm>
                <a:off x="3462660" y="4990521"/>
                <a:ext cx="7721599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Case-3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services in the intersection has the </a:t>
                </a:r>
                <a:r>
                  <a:rPr lang="en-US" sz="1600" b="1" dirty="0">
                    <a:latin typeface="+mj-lt"/>
                  </a:rPr>
                  <a:t>highest</a:t>
                </a:r>
                <a:r>
                  <a:rPr lang="en-US" sz="1600" dirty="0">
                    <a:latin typeface="+mj-lt"/>
                  </a:rPr>
                  <a:t> utility,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,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2+2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=2+2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which implies the </a:t>
                </a:r>
                <a:r>
                  <a:rPr lang="en-US" sz="1600" b="1" dirty="0"/>
                  <a:t>equality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75262F-1D0C-4650-A6C2-CD280685E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62660" y="4990521"/>
                <a:ext cx="7721599" cy="1501379"/>
              </a:xfrm>
              <a:prstGeom prst="rect">
                <a:avLst/>
              </a:prstGeom>
              <a:blipFill>
                <a:blip r:embed="rId11"/>
                <a:stretch>
                  <a:fillRect l="-1579" t="-4472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B4984734-B473-4F1A-9027-0DD7EF891B8F}"/>
              </a:ext>
            </a:extLst>
          </p:cNvPr>
          <p:cNvSpPr/>
          <p:nvPr/>
        </p:nvSpPr>
        <p:spPr bwMode="gray">
          <a:xfrm>
            <a:off x="1405327" y="5001501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C8125E-FC08-49AD-A16F-EFB07668BE8B}"/>
              </a:ext>
            </a:extLst>
          </p:cNvPr>
          <p:cNvSpPr/>
          <p:nvPr/>
        </p:nvSpPr>
        <p:spPr bwMode="gray">
          <a:xfrm>
            <a:off x="227009" y="5025273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381DE8-989D-4FCB-B06F-10253F31B0B3}"/>
              </a:ext>
            </a:extLst>
          </p:cNvPr>
          <p:cNvCxnSpPr>
            <a:cxnSpLocks/>
          </p:cNvCxnSpPr>
          <p:nvPr/>
        </p:nvCxnSpPr>
        <p:spPr bwMode="gray">
          <a:xfrm flipH="1">
            <a:off x="446916" y="5645459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48ACB8-5139-4B90-815E-89BEF8E02897}"/>
              </a:ext>
            </a:extLst>
          </p:cNvPr>
          <p:cNvCxnSpPr>
            <a:cxnSpLocks/>
            <a:endCxn id="31" idx="0"/>
          </p:cNvCxnSpPr>
          <p:nvPr/>
        </p:nvCxnSpPr>
        <p:spPr bwMode="gray">
          <a:xfrm>
            <a:off x="2300853" y="5738413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3E099F-9D88-40FC-BA07-2069CA03BC7D}"/>
              </a:ext>
            </a:extLst>
          </p:cNvPr>
          <p:cNvCxnSpPr>
            <a:cxnSpLocks/>
            <a:endCxn id="32" idx="0"/>
          </p:cNvCxnSpPr>
          <p:nvPr/>
        </p:nvCxnSpPr>
        <p:spPr bwMode="gray">
          <a:xfrm flipH="1">
            <a:off x="1546606" y="5588139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01E920-15E2-430D-839B-EB8099B776AF}"/>
                  </a:ext>
                </a:extLst>
              </p:cNvPr>
              <p:cNvSpPr txBox="1"/>
              <p:nvPr/>
            </p:nvSpPr>
            <p:spPr bwMode="gray">
              <a:xfrm>
                <a:off x="2120771" y="6497561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01E920-15E2-430D-839B-EB8099B77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20771" y="6497561"/>
                <a:ext cx="929362" cy="22157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34A244-F376-414F-9007-7C0267129CE9}"/>
                  </a:ext>
                </a:extLst>
              </p:cNvPr>
              <p:cNvSpPr txBox="1"/>
              <p:nvPr/>
            </p:nvSpPr>
            <p:spPr bwMode="gray">
              <a:xfrm>
                <a:off x="1143837" y="6525652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34A244-F376-414F-9007-7C0267129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43837" y="6525652"/>
                <a:ext cx="805537" cy="221572"/>
              </a:xfrm>
              <a:prstGeom prst="rect">
                <a:avLst/>
              </a:prstGeom>
              <a:blipFill>
                <a:blip r:embed="rId13"/>
                <a:stretch>
                  <a:fillRect l="-758" t="-24324" r="-681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AD41F2-CBD1-4ECF-B67C-060E17A27321}"/>
                  </a:ext>
                </a:extLst>
              </p:cNvPr>
              <p:cNvSpPr txBox="1"/>
              <p:nvPr/>
            </p:nvSpPr>
            <p:spPr bwMode="gray">
              <a:xfrm>
                <a:off x="62959" y="6480163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=1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AD41F2-CBD1-4ECF-B67C-060E17A27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959" y="6480163"/>
                <a:ext cx="879494" cy="251898"/>
              </a:xfrm>
              <a:prstGeom prst="rect">
                <a:avLst/>
              </a:prstGeom>
              <a:blipFill>
                <a:blip r:embed="rId14"/>
                <a:stretch>
                  <a:fillRect t="-21951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B06F6B-4009-4431-B6D9-A3F3B8110C89}"/>
              </a:ext>
            </a:extLst>
          </p:cNvPr>
          <p:cNvCxnSpPr/>
          <p:nvPr/>
        </p:nvCxnSpPr>
        <p:spPr bwMode="gray">
          <a:xfrm flipV="1">
            <a:off x="187980" y="4749855"/>
            <a:ext cx="10881360" cy="1027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11723C-58C4-4F41-B7B6-8163F83CCE74}"/>
              </a:ext>
            </a:extLst>
          </p:cNvPr>
          <p:cNvCxnSpPr/>
          <p:nvPr/>
        </p:nvCxnSpPr>
        <p:spPr bwMode="gray">
          <a:xfrm flipV="1">
            <a:off x="187979" y="2802756"/>
            <a:ext cx="10881360" cy="1027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61C699B-BE29-4396-8E6C-FBF9CCDC4BA9}"/>
              </a:ext>
            </a:extLst>
          </p:cNvPr>
          <p:cNvSpPr/>
          <p:nvPr/>
        </p:nvSpPr>
        <p:spPr bwMode="gray">
          <a:xfrm>
            <a:off x="7560824" y="4287819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AF3220-087B-47D4-8D12-933595B8A81D}"/>
              </a:ext>
            </a:extLst>
          </p:cNvPr>
          <p:cNvSpPr/>
          <p:nvPr/>
        </p:nvSpPr>
        <p:spPr bwMode="gray">
          <a:xfrm>
            <a:off x="7748122" y="2295868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F644B1-1DDF-4550-A4C0-1DA05AFF133B}"/>
              </a:ext>
            </a:extLst>
          </p:cNvPr>
          <p:cNvSpPr/>
          <p:nvPr/>
        </p:nvSpPr>
        <p:spPr bwMode="gray">
          <a:xfrm>
            <a:off x="7519522" y="6247635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81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22" grpId="0"/>
      <p:bldP spid="23" grpId="0"/>
      <p:bldP spid="24" grpId="0"/>
      <p:bldP spid="25" grpId="0"/>
      <p:bldP spid="26" grpId="0" animBg="1"/>
      <p:bldP spid="27" grpId="0" animBg="1"/>
      <p:bldP spid="31" grpId="0"/>
      <p:bldP spid="32" grpId="0"/>
      <p:bldP spid="33" grpId="0"/>
      <p:bldP spid="38" grpId="0" animBg="1"/>
      <p:bldP spid="4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0A73-3B08-438F-95AB-B4ABF514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How to control these complex non-linear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15F13-9B39-4E86-A511-9252A3650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831" y="6218045"/>
            <a:ext cx="9872694" cy="307520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Course on Machine Learning for Controlling Dynamical Systems – Next semester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94DAB-73C4-4DAF-B7F5-CDD7E2B2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z="1800" smtClean="0">
                <a:latin typeface="+mj-lt"/>
              </a:rPr>
              <a:t>44</a:t>
            </a:fld>
            <a:endParaRPr lang="en-US" sz="1800"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9D12E7-6207-4D4A-9F74-4D45E50260BA}"/>
              </a:ext>
            </a:extLst>
          </p:cNvPr>
          <p:cNvSpPr/>
          <p:nvPr/>
        </p:nvSpPr>
        <p:spPr bwMode="gray">
          <a:xfrm>
            <a:off x="2818099" y="3152891"/>
            <a:ext cx="1733849" cy="82047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Slow Feedback Control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D6BCD8-F2D0-4BA1-8322-BB6A9FD4FACF}"/>
              </a:ext>
            </a:extLst>
          </p:cNvPr>
          <p:cNvSpPr/>
          <p:nvPr/>
        </p:nvSpPr>
        <p:spPr bwMode="gray">
          <a:xfrm>
            <a:off x="2818099" y="1617257"/>
            <a:ext cx="1819249" cy="10237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Model-Based Controller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53BBDA-FEB6-47B6-B6E1-501C737A13AC}"/>
              </a:ext>
            </a:extLst>
          </p:cNvPr>
          <p:cNvSpPr/>
          <p:nvPr/>
        </p:nvSpPr>
        <p:spPr bwMode="gray">
          <a:xfrm>
            <a:off x="7020014" y="3332222"/>
            <a:ext cx="1306710" cy="47620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System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C7B5AB-02D2-4D10-92B5-BAA3FAAD4C81}"/>
              </a:ext>
            </a:extLst>
          </p:cNvPr>
          <p:cNvCxnSpPr>
            <a:cxnSpLocks/>
            <a:stCxn id="8" idx="3"/>
            <a:endCxn id="34" idx="2"/>
          </p:cNvCxnSpPr>
          <p:nvPr/>
        </p:nvCxnSpPr>
        <p:spPr bwMode="gray">
          <a:xfrm>
            <a:off x="8326724" y="3570326"/>
            <a:ext cx="130204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B187-5399-4188-89E8-3AD93BDC91D0}"/>
              </a:ext>
            </a:extLst>
          </p:cNvPr>
          <p:cNvCxnSpPr>
            <a:cxnSpLocks/>
            <a:endCxn id="20" idx="2"/>
          </p:cNvCxnSpPr>
          <p:nvPr/>
        </p:nvCxnSpPr>
        <p:spPr bwMode="gray">
          <a:xfrm>
            <a:off x="423477" y="3568149"/>
            <a:ext cx="158358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3A87D00-14E5-4922-924F-AD8D19A1F4D7}"/>
              </a:ext>
            </a:extLst>
          </p:cNvPr>
          <p:cNvCxnSpPr>
            <a:cxnSpLocks/>
            <a:stCxn id="7" idx="3"/>
            <a:endCxn id="58" idx="0"/>
          </p:cNvCxnSpPr>
          <p:nvPr/>
        </p:nvCxnSpPr>
        <p:spPr bwMode="gray">
          <a:xfrm>
            <a:off x="4637348" y="2129135"/>
            <a:ext cx="540231" cy="1335717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B775A21-D871-41E3-A683-3B227907E16F}"/>
              </a:ext>
            </a:extLst>
          </p:cNvPr>
          <p:cNvCxnSpPr>
            <a:cxnSpLocks/>
            <a:stCxn id="34" idx="4"/>
            <a:endCxn id="20" idx="4"/>
          </p:cNvCxnSpPr>
          <p:nvPr/>
        </p:nvCxnSpPr>
        <p:spPr bwMode="gray">
          <a:xfrm rot="5400000" flipH="1">
            <a:off x="5916817" y="-143336"/>
            <a:ext cx="2177" cy="7621703"/>
          </a:xfrm>
          <a:prstGeom prst="bentConnector3">
            <a:avLst>
              <a:gd name="adj1" fmla="val -63494855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85FD21F-83F6-4B80-97DD-273CFD6C51DB}"/>
              </a:ext>
            </a:extLst>
          </p:cNvPr>
          <p:cNvSpPr/>
          <p:nvPr/>
        </p:nvSpPr>
        <p:spPr bwMode="gray">
          <a:xfrm>
            <a:off x="2007063" y="3469872"/>
            <a:ext cx="199981" cy="19655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-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1E1D96-DAD4-44AF-AA5E-750158039E4D}"/>
              </a:ext>
            </a:extLst>
          </p:cNvPr>
          <p:cNvSpPr/>
          <p:nvPr/>
        </p:nvSpPr>
        <p:spPr bwMode="gray">
          <a:xfrm>
            <a:off x="9628766" y="3472049"/>
            <a:ext cx="199981" cy="19655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+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01BA6D-B13C-443A-856B-F204BCD77E7E}"/>
              </a:ext>
            </a:extLst>
          </p:cNvPr>
          <p:cNvCxnSpPr>
            <a:cxnSpLocks/>
            <a:stCxn id="80" idx="2"/>
            <a:endCxn id="8" idx="0"/>
          </p:cNvCxnSpPr>
          <p:nvPr/>
        </p:nvCxnSpPr>
        <p:spPr bwMode="gray">
          <a:xfrm>
            <a:off x="7673369" y="2920141"/>
            <a:ext cx="0" cy="41208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5C95DA-5EB4-40E5-A78D-E59DD72163B9}"/>
              </a:ext>
            </a:extLst>
          </p:cNvPr>
          <p:cNvSpPr txBox="1"/>
          <p:nvPr/>
        </p:nvSpPr>
        <p:spPr bwMode="gray">
          <a:xfrm>
            <a:off x="538949" y="3255353"/>
            <a:ext cx="1271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et point</a:t>
            </a:r>
            <a:endParaRPr lang="en-US" dirty="0">
              <a:latin typeface="+mj-lt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E27597-783F-4772-A2BC-00187BB324BE}"/>
              </a:ext>
            </a:extLst>
          </p:cNvPr>
          <p:cNvSpPr/>
          <p:nvPr/>
        </p:nvSpPr>
        <p:spPr bwMode="gray">
          <a:xfrm>
            <a:off x="5077588" y="3464852"/>
            <a:ext cx="199981" cy="19655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3D74443-24D3-4E7C-B6AE-D94CE174B018}"/>
              </a:ext>
            </a:extLst>
          </p:cNvPr>
          <p:cNvCxnSpPr>
            <a:cxnSpLocks/>
            <a:stCxn id="6" idx="3"/>
            <a:endCxn id="58" idx="2"/>
          </p:cNvCxnSpPr>
          <p:nvPr/>
        </p:nvCxnSpPr>
        <p:spPr bwMode="gray">
          <a:xfrm flipV="1">
            <a:off x="4551948" y="3563129"/>
            <a:ext cx="525640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0A3055-85FA-4B9F-9B98-719F4DF794B4}"/>
              </a:ext>
            </a:extLst>
          </p:cNvPr>
          <p:cNvCxnSpPr>
            <a:cxnSpLocks/>
            <a:stCxn id="20" idx="6"/>
            <a:endCxn id="6" idx="1"/>
          </p:cNvCxnSpPr>
          <p:nvPr/>
        </p:nvCxnSpPr>
        <p:spPr bwMode="gray">
          <a:xfrm flipV="1">
            <a:off x="2207044" y="3563130"/>
            <a:ext cx="611055" cy="501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485E8F-8A29-4EAF-BDCF-A498EA67789B}"/>
              </a:ext>
            </a:extLst>
          </p:cNvPr>
          <p:cNvCxnSpPr>
            <a:cxnSpLocks/>
            <a:stCxn id="58" idx="6"/>
            <a:endCxn id="8" idx="1"/>
          </p:cNvCxnSpPr>
          <p:nvPr/>
        </p:nvCxnSpPr>
        <p:spPr bwMode="gray">
          <a:xfrm>
            <a:off x="5277569" y="3563129"/>
            <a:ext cx="1742445" cy="719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2755BEC-DE39-4FFE-A856-86B81B9FEBC0}"/>
              </a:ext>
            </a:extLst>
          </p:cNvPr>
          <p:cNvSpPr txBox="1"/>
          <p:nvPr/>
        </p:nvSpPr>
        <p:spPr bwMode="gray">
          <a:xfrm>
            <a:off x="4575361" y="3649330"/>
            <a:ext cx="1850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ctuation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(intervention)</a:t>
            </a:r>
            <a:endParaRPr lang="en-US" dirty="0">
              <a:latin typeface="+mj-lt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551234F-C066-4A6E-9BFA-828E4EBCE8A6}"/>
              </a:ext>
            </a:extLst>
          </p:cNvPr>
          <p:cNvSpPr txBox="1"/>
          <p:nvPr/>
        </p:nvSpPr>
        <p:spPr bwMode="gray">
          <a:xfrm>
            <a:off x="6777821" y="2550809"/>
            <a:ext cx="1791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disturbances</a:t>
            </a:r>
            <a:endParaRPr lang="en-US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D07EBE5-12E5-48FC-994D-970E22A2D14F}"/>
              </a:ext>
            </a:extLst>
          </p:cNvPr>
          <p:cNvSpPr txBox="1"/>
          <p:nvPr/>
        </p:nvSpPr>
        <p:spPr bwMode="gray">
          <a:xfrm>
            <a:off x="8833209" y="2670394"/>
            <a:ext cx="1791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noise</a:t>
            </a:r>
            <a:endParaRPr lang="en-US" dirty="0">
              <a:latin typeface="+mj-lt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3366CD6-2CFF-482B-8919-347DD6508802}"/>
              </a:ext>
            </a:extLst>
          </p:cNvPr>
          <p:cNvCxnSpPr>
            <a:cxnSpLocks/>
            <a:stCxn id="83" idx="2"/>
            <a:endCxn id="34" idx="0"/>
          </p:cNvCxnSpPr>
          <p:nvPr/>
        </p:nvCxnSpPr>
        <p:spPr bwMode="gray">
          <a:xfrm>
            <a:off x="9728757" y="3039726"/>
            <a:ext cx="0" cy="43232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0C8D620-F292-4FB7-B974-C2800F36895D}"/>
              </a:ext>
            </a:extLst>
          </p:cNvPr>
          <p:cNvCxnSpPr>
            <a:cxnSpLocks/>
            <a:stCxn id="34" idx="6"/>
          </p:cNvCxnSpPr>
          <p:nvPr/>
        </p:nvCxnSpPr>
        <p:spPr bwMode="gray">
          <a:xfrm>
            <a:off x="9828747" y="3570326"/>
            <a:ext cx="144657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1448FCB-DD64-4886-8A3F-1F89959D269B}"/>
              </a:ext>
            </a:extLst>
          </p:cNvPr>
          <p:cNvSpPr txBox="1"/>
          <p:nvPr/>
        </p:nvSpPr>
        <p:spPr bwMode="gray">
          <a:xfrm>
            <a:off x="9928738" y="3167652"/>
            <a:ext cx="2023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measurements</a:t>
            </a:r>
            <a:endParaRPr lang="en-US" dirty="0">
              <a:latin typeface="+mj-lt"/>
            </a:endParaRP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55F6BE7F-D372-4BFD-A0F4-A36843A71460}"/>
              </a:ext>
            </a:extLst>
          </p:cNvPr>
          <p:cNvCxnSpPr>
            <a:cxnSpLocks/>
            <a:stCxn id="20" idx="7"/>
            <a:endCxn id="7" idx="1"/>
          </p:cNvCxnSpPr>
          <p:nvPr/>
        </p:nvCxnSpPr>
        <p:spPr bwMode="gray">
          <a:xfrm rot="5400000" flipH="1" flipV="1">
            <a:off x="1813167" y="2493725"/>
            <a:ext cx="1369522" cy="640342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B18DA5C-0B2F-449A-839D-4FB0F28C694C}"/>
              </a:ext>
            </a:extLst>
          </p:cNvPr>
          <p:cNvSpPr txBox="1"/>
          <p:nvPr/>
        </p:nvSpPr>
        <p:spPr bwMode="gray">
          <a:xfrm>
            <a:off x="4381034" y="4710818"/>
            <a:ext cx="2023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feedback signal</a:t>
            </a:r>
            <a:endParaRPr lang="en-US" dirty="0">
              <a:latin typeface="+mj-lt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DC8C8F4-642D-4DD8-899E-9D95D14F2096}"/>
              </a:ext>
            </a:extLst>
          </p:cNvPr>
          <p:cNvSpPr txBox="1"/>
          <p:nvPr/>
        </p:nvSpPr>
        <p:spPr bwMode="gray">
          <a:xfrm>
            <a:off x="3183308" y="1119190"/>
            <a:ext cx="6246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Continuous intervention via Feedback-Control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72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07668-35DA-41FE-A734-A775A8E5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Presentations of GNN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BD713-94CF-4312-B624-42118A473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5270417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05/Mar: Name Entity Disambiguation - </a:t>
            </a:r>
            <a:r>
              <a:rPr lang="en-US" dirty="0" err="1"/>
              <a:t>Valdimar</a:t>
            </a:r>
            <a:r>
              <a:rPr lang="en-US" dirty="0"/>
              <a:t> &amp; Mai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17/Mar: Comment Predictions on Online News – Sassan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19/Mar: Protein Interactions – Henrik &amp; Simon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24/Mar: Space-Time Graphs for Traffic Predictions – Max, Tiago &amp; Tibor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26/Mar: Community Interaction Predictions – Bastian, Berkey &amp; Leo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29/Mar: Key-phrase Classification - Maria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Last day to turn in the report March 29.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886BF-0723-4ADF-AB47-FFE0D71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76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64FE-1F40-4A16-A2F7-E208C5F7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product adoption cascade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1C04A-70FF-42C2-BF34-25D53395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0006" y="6572530"/>
            <a:ext cx="771750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23A3B8-5B50-4B10-B5DC-50ADFB884007}"/>
              </a:ext>
            </a:extLst>
          </p:cNvPr>
          <p:cNvSpPr/>
          <p:nvPr/>
        </p:nvSpPr>
        <p:spPr bwMode="gray">
          <a:xfrm>
            <a:off x="1261150" y="3395046"/>
            <a:ext cx="347472" cy="34747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78125B-5B2A-462F-8307-A2E1082D7A39}"/>
              </a:ext>
            </a:extLst>
          </p:cNvPr>
          <p:cNvSpPr/>
          <p:nvPr/>
        </p:nvSpPr>
        <p:spPr bwMode="gray">
          <a:xfrm>
            <a:off x="2374553" y="3395046"/>
            <a:ext cx="347472" cy="347472"/>
          </a:xfrm>
          <a:prstGeom prst="ellipse">
            <a:avLst/>
          </a:prstGeom>
          <a:solidFill>
            <a:schemeClr val="accent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C44BB-2B2F-4A87-8CAF-2A85CAA97A21}"/>
              </a:ext>
            </a:extLst>
          </p:cNvPr>
          <p:cNvSpPr/>
          <p:nvPr/>
        </p:nvSpPr>
        <p:spPr bwMode="gray">
          <a:xfrm>
            <a:off x="886722" y="3037365"/>
            <a:ext cx="347472" cy="34747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9C8788-E510-44E6-84A2-0AB8730CD1D4}"/>
              </a:ext>
            </a:extLst>
          </p:cNvPr>
          <p:cNvSpPr/>
          <p:nvPr/>
        </p:nvSpPr>
        <p:spPr bwMode="gray">
          <a:xfrm>
            <a:off x="729048" y="3504864"/>
            <a:ext cx="347472" cy="34747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75A6818-B033-4921-A6B5-1CDA7B97B490}"/>
              </a:ext>
            </a:extLst>
          </p:cNvPr>
          <p:cNvSpPr/>
          <p:nvPr/>
        </p:nvSpPr>
        <p:spPr bwMode="gray">
          <a:xfrm>
            <a:off x="1087848" y="3947894"/>
            <a:ext cx="347472" cy="34747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63718-3DCF-4739-B048-F09B8012DF00}"/>
              </a:ext>
            </a:extLst>
          </p:cNvPr>
          <p:cNvCxnSpPr>
            <a:cxnSpLocks/>
            <a:stCxn id="6" idx="4"/>
            <a:endCxn id="17" idx="0"/>
          </p:cNvCxnSpPr>
          <p:nvPr/>
        </p:nvCxnSpPr>
        <p:spPr bwMode="gray">
          <a:xfrm flipH="1">
            <a:off x="1261584" y="3742518"/>
            <a:ext cx="173302" cy="205376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67FE9C-3576-4F10-B0E4-CD35798AFA5C}"/>
              </a:ext>
            </a:extLst>
          </p:cNvPr>
          <p:cNvCxnSpPr>
            <a:cxnSpLocks/>
            <a:stCxn id="7" idx="4"/>
            <a:endCxn id="81" idx="7"/>
          </p:cNvCxnSpPr>
          <p:nvPr/>
        </p:nvCxnSpPr>
        <p:spPr bwMode="gray">
          <a:xfrm>
            <a:off x="2548289" y="3742518"/>
            <a:ext cx="347472" cy="157786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08BF932-7D34-4D8B-86D9-327E0549ABAE}"/>
              </a:ext>
            </a:extLst>
          </p:cNvPr>
          <p:cNvSpPr/>
          <p:nvPr/>
        </p:nvSpPr>
        <p:spPr bwMode="gray">
          <a:xfrm>
            <a:off x="1772892" y="3777454"/>
            <a:ext cx="347472" cy="34747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C2BE908-4DA7-4A7C-BECE-673010807F02}"/>
              </a:ext>
            </a:extLst>
          </p:cNvPr>
          <p:cNvCxnSpPr>
            <a:cxnSpLocks/>
            <a:stCxn id="6" idx="5"/>
            <a:endCxn id="23" idx="2"/>
          </p:cNvCxnSpPr>
          <p:nvPr/>
        </p:nvCxnSpPr>
        <p:spPr bwMode="gray">
          <a:xfrm>
            <a:off x="1557736" y="3691632"/>
            <a:ext cx="215156" cy="259558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D08F283-91EF-42DE-89C3-38FC2E856F56}"/>
              </a:ext>
            </a:extLst>
          </p:cNvPr>
          <p:cNvCxnSpPr>
            <a:cxnSpLocks/>
            <a:stCxn id="23" idx="6"/>
            <a:endCxn id="7" idx="3"/>
          </p:cNvCxnSpPr>
          <p:nvPr/>
        </p:nvCxnSpPr>
        <p:spPr bwMode="gray">
          <a:xfrm flipV="1">
            <a:off x="2120364" y="3691632"/>
            <a:ext cx="305075" cy="259558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B7553D0-B671-4EB5-B65B-19A376FB761B}"/>
              </a:ext>
            </a:extLst>
          </p:cNvPr>
          <p:cNvSpPr/>
          <p:nvPr/>
        </p:nvSpPr>
        <p:spPr bwMode="gray">
          <a:xfrm>
            <a:off x="1878252" y="3027157"/>
            <a:ext cx="347472" cy="34747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48C33B6-90B4-44C3-9337-2E3CC76E1629}"/>
              </a:ext>
            </a:extLst>
          </p:cNvPr>
          <p:cNvCxnSpPr>
            <a:cxnSpLocks/>
            <a:stCxn id="26" idx="5"/>
            <a:endCxn id="7" idx="1"/>
          </p:cNvCxnSpPr>
          <p:nvPr/>
        </p:nvCxnSpPr>
        <p:spPr bwMode="gray">
          <a:xfrm>
            <a:off x="2174838" y="3323743"/>
            <a:ext cx="250601" cy="122189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E440A1-953C-4A1F-9289-2B46377E19A3}"/>
              </a:ext>
            </a:extLst>
          </p:cNvPr>
          <p:cNvCxnSpPr>
            <a:cxnSpLocks/>
            <a:stCxn id="207" idx="3"/>
            <a:endCxn id="7" idx="6"/>
          </p:cNvCxnSpPr>
          <p:nvPr/>
        </p:nvCxnSpPr>
        <p:spPr bwMode="gray">
          <a:xfrm flipH="1">
            <a:off x="2722025" y="3436933"/>
            <a:ext cx="398358" cy="131849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90903D-0200-4ACB-8EF8-CFF001814C14}"/>
              </a:ext>
            </a:extLst>
          </p:cNvPr>
          <p:cNvCxnSpPr>
            <a:cxnSpLocks/>
            <a:stCxn id="6" idx="0"/>
            <a:endCxn id="26" idx="2"/>
          </p:cNvCxnSpPr>
          <p:nvPr/>
        </p:nvCxnSpPr>
        <p:spPr bwMode="gray">
          <a:xfrm flipV="1">
            <a:off x="1434886" y="3200893"/>
            <a:ext cx="443366" cy="19415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7F6E2F2-B343-4D63-A444-D2A11E76B562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 bwMode="gray">
          <a:xfrm flipH="1">
            <a:off x="902784" y="3333951"/>
            <a:ext cx="34824" cy="17091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C152D705-8CBE-434E-9DAC-3D98D0AAD0DB}"/>
              </a:ext>
            </a:extLst>
          </p:cNvPr>
          <p:cNvSpPr/>
          <p:nvPr/>
        </p:nvSpPr>
        <p:spPr bwMode="gray">
          <a:xfrm>
            <a:off x="2225724" y="4196890"/>
            <a:ext cx="347472" cy="34747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1AA8733-9737-4DAF-8C03-BBF656C656D0}"/>
              </a:ext>
            </a:extLst>
          </p:cNvPr>
          <p:cNvSpPr/>
          <p:nvPr/>
        </p:nvSpPr>
        <p:spPr bwMode="gray">
          <a:xfrm>
            <a:off x="2599175" y="3849418"/>
            <a:ext cx="347472" cy="34747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4E64A6A-C331-48C4-B227-D81AE9907A29}"/>
              </a:ext>
            </a:extLst>
          </p:cNvPr>
          <p:cNvCxnSpPr>
            <a:cxnSpLocks/>
            <a:stCxn id="81" idx="4"/>
            <a:endCxn id="80" idx="7"/>
          </p:cNvCxnSpPr>
          <p:nvPr/>
        </p:nvCxnSpPr>
        <p:spPr bwMode="gray">
          <a:xfrm flipH="1">
            <a:off x="2522310" y="4196890"/>
            <a:ext cx="250601" cy="50886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BD318D2-C859-45F6-8D42-B96008340B5F}"/>
              </a:ext>
            </a:extLst>
          </p:cNvPr>
          <p:cNvCxnSpPr>
            <a:cxnSpLocks/>
            <a:stCxn id="23" idx="6"/>
            <a:endCxn id="81" idx="2"/>
          </p:cNvCxnSpPr>
          <p:nvPr/>
        </p:nvCxnSpPr>
        <p:spPr bwMode="gray">
          <a:xfrm>
            <a:off x="2120364" y="3951190"/>
            <a:ext cx="478811" cy="71964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F87D56C0-274B-4348-8FE0-22E2277BC831}"/>
              </a:ext>
            </a:extLst>
          </p:cNvPr>
          <p:cNvSpPr/>
          <p:nvPr/>
        </p:nvSpPr>
        <p:spPr bwMode="gray">
          <a:xfrm>
            <a:off x="1608622" y="4295366"/>
            <a:ext cx="347472" cy="34747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A764A50-E43D-4271-A77C-549B255DACFC}"/>
              </a:ext>
            </a:extLst>
          </p:cNvPr>
          <p:cNvCxnSpPr>
            <a:cxnSpLocks/>
            <a:stCxn id="100" idx="6"/>
            <a:endCxn id="80" idx="2"/>
          </p:cNvCxnSpPr>
          <p:nvPr/>
        </p:nvCxnSpPr>
        <p:spPr bwMode="gray">
          <a:xfrm flipV="1">
            <a:off x="1956094" y="4370626"/>
            <a:ext cx="269630" cy="98476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DF251D7-7487-4BDA-946A-6919751446F0}"/>
              </a:ext>
            </a:extLst>
          </p:cNvPr>
          <p:cNvCxnSpPr>
            <a:cxnSpLocks/>
            <a:stCxn id="6" idx="2"/>
            <a:endCxn id="10" idx="6"/>
          </p:cNvCxnSpPr>
          <p:nvPr/>
        </p:nvCxnSpPr>
        <p:spPr bwMode="gray">
          <a:xfrm flipH="1">
            <a:off x="1076520" y="3568782"/>
            <a:ext cx="184630" cy="109818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4D3D2BF-A1E7-4F0D-8157-AADA531C3DEC}"/>
              </a:ext>
            </a:extLst>
          </p:cNvPr>
          <p:cNvCxnSpPr>
            <a:cxnSpLocks/>
            <a:stCxn id="6" idx="0"/>
            <a:endCxn id="9" idx="5"/>
          </p:cNvCxnSpPr>
          <p:nvPr/>
        </p:nvCxnSpPr>
        <p:spPr bwMode="gray">
          <a:xfrm flipH="1" flipV="1">
            <a:off x="1183308" y="3333951"/>
            <a:ext cx="251578" cy="61095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5964D71-2BCA-4545-ADC5-826AEA805E43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 bwMode="gray">
          <a:xfrm flipH="1">
            <a:off x="1608622" y="3568782"/>
            <a:ext cx="765931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BF9AF9FC-2CB6-4F56-9770-D28E032871EA}"/>
              </a:ext>
            </a:extLst>
          </p:cNvPr>
          <p:cNvSpPr/>
          <p:nvPr/>
        </p:nvSpPr>
        <p:spPr bwMode="gray">
          <a:xfrm>
            <a:off x="3069497" y="3140347"/>
            <a:ext cx="347472" cy="34747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2281AF44-C860-4BBC-AC7E-F5E4D514E723}"/>
              </a:ext>
            </a:extLst>
          </p:cNvPr>
          <p:cNvSpPr txBox="1"/>
          <p:nvPr/>
        </p:nvSpPr>
        <p:spPr bwMode="gray">
          <a:xfrm>
            <a:off x="1611696" y="5275360"/>
            <a:ext cx="504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</a:t>
            </a:r>
            <a:r>
              <a:rPr lang="en-US" b="1" baseline="-25000" dirty="0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BEB754-CEE2-493D-A34D-107AF4374A43}"/>
              </a:ext>
            </a:extLst>
          </p:cNvPr>
          <p:cNvGrpSpPr/>
          <p:nvPr/>
        </p:nvGrpSpPr>
        <p:grpSpPr>
          <a:xfrm>
            <a:off x="4288513" y="2991880"/>
            <a:ext cx="2729962" cy="2651596"/>
            <a:chOff x="3897988" y="2240325"/>
            <a:chExt cx="2729962" cy="2651596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BF60389-88B1-47C2-A7D9-78010B374D9D}"/>
                </a:ext>
              </a:extLst>
            </p:cNvPr>
            <p:cNvSpPr/>
            <p:nvPr/>
          </p:nvSpPr>
          <p:spPr bwMode="gray">
            <a:xfrm>
              <a:off x="4472131" y="2741967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EBC4B81-52F3-425E-8C2D-F86F0953441C}"/>
                </a:ext>
              </a:extLst>
            </p:cNvPr>
            <p:cNvSpPr/>
            <p:nvPr/>
          </p:nvSpPr>
          <p:spPr bwMode="gray">
            <a:xfrm>
              <a:off x="5585534" y="2741967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493D96A-69E2-4352-8F69-1FFBB92AFEC9}"/>
                </a:ext>
              </a:extLst>
            </p:cNvPr>
            <p:cNvSpPr/>
            <p:nvPr/>
          </p:nvSpPr>
          <p:spPr bwMode="gray">
            <a:xfrm>
              <a:off x="3897988" y="2849778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1C5C3342-76A1-47ED-B83A-629771C32DFA}"/>
                </a:ext>
              </a:extLst>
            </p:cNvPr>
            <p:cNvSpPr/>
            <p:nvPr/>
          </p:nvSpPr>
          <p:spPr bwMode="gray">
            <a:xfrm>
              <a:off x="4298829" y="3294815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FEEB054-760A-4274-9928-C9303F6FB8EB}"/>
                </a:ext>
              </a:extLst>
            </p:cNvPr>
            <p:cNvCxnSpPr>
              <a:cxnSpLocks/>
              <a:stCxn id="209" idx="4"/>
              <a:endCxn id="213" idx="0"/>
            </p:cNvCxnSpPr>
            <p:nvPr/>
          </p:nvCxnSpPr>
          <p:spPr bwMode="gray">
            <a:xfrm flipH="1">
              <a:off x="4472565" y="3089439"/>
              <a:ext cx="173302" cy="205376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1F21196-7D49-4C18-BFC0-C6160BD99FBB}"/>
                </a:ext>
              </a:extLst>
            </p:cNvPr>
            <p:cNvCxnSpPr>
              <a:cxnSpLocks/>
              <a:stCxn id="210" idx="4"/>
              <a:endCxn id="225" idx="7"/>
            </p:cNvCxnSpPr>
            <p:nvPr/>
          </p:nvCxnSpPr>
          <p:spPr bwMode="gray">
            <a:xfrm>
              <a:off x="5759270" y="3089439"/>
              <a:ext cx="347472" cy="15778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578CD9F6-48D1-4324-870E-598CEBD386C0}"/>
                </a:ext>
              </a:extLst>
            </p:cNvPr>
            <p:cNvSpPr/>
            <p:nvPr/>
          </p:nvSpPr>
          <p:spPr bwMode="gray">
            <a:xfrm>
              <a:off x="4983873" y="3124375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470FA24D-58D7-44CB-9FCF-CDAA648BB31E}"/>
                </a:ext>
              </a:extLst>
            </p:cNvPr>
            <p:cNvCxnSpPr>
              <a:cxnSpLocks/>
              <a:stCxn id="209" idx="5"/>
              <a:endCxn id="216" idx="2"/>
            </p:cNvCxnSpPr>
            <p:nvPr/>
          </p:nvCxnSpPr>
          <p:spPr bwMode="gray">
            <a:xfrm>
              <a:off x="4768717" y="3038553"/>
              <a:ext cx="215156" cy="259558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4019F57-DFC7-447C-8519-8A9B16A1CD7A}"/>
                </a:ext>
              </a:extLst>
            </p:cNvPr>
            <p:cNvCxnSpPr>
              <a:cxnSpLocks/>
              <a:stCxn id="216" idx="6"/>
              <a:endCxn id="210" idx="3"/>
            </p:cNvCxnSpPr>
            <p:nvPr/>
          </p:nvCxnSpPr>
          <p:spPr bwMode="gray">
            <a:xfrm flipV="1">
              <a:off x="5331345" y="3038553"/>
              <a:ext cx="305075" cy="259558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18692C7-D257-470E-887A-79DD03DB7A4F}"/>
                </a:ext>
              </a:extLst>
            </p:cNvPr>
            <p:cNvSpPr/>
            <p:nvPr/>
          </p:nvSpPr>
          <p:spPr bwMode="gray">
            <a:xfrm>
              <a:off x="5106723" y="2240325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8A6C951-9570-4E62-B728-68A608833426}"/>
                </a:ext>
              </a:extLst>
            </p:cNvPr>
            <p:cNvCxnSpPr>
              <a:cxnSpLocks/>
              <a:stCxn id="219" idx="5"/>
              <a:endCxn id="210" idx="1"/>
            </p:cNvCxnSpPr>
            <p:nvPr/>
          </p:nvCxnSpPr>
          <p:spPr bwMode="gray">
            <a:xfrm>
              <a:off x="5403309" y="2536911"/>
              <a:ext cx="233111" cy="25594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35FA0C8-DFDB-4953-89EF-4A1518A7A3D7}"/>
                </a:ext>
              </a:extLst>
            </p:cNvPr>
            <p:cNvCxnSpPr>
              <a:cxnSpLocks/>
              <a:stCxn id="233" idx="3"/>
              <a:endCxn id="210" idx="6"/>
            </p:cNvCxnSpPr>
            <p:nvPr/>
          </p:nvCxnSpPr>
          <p:spPr bwMode="gray">
            <a:xfrm flipH="1">
              <a:off x="5933006" y="2783854"/>
              <a:ext cx="398358" cy="131849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0012D06-1AD3-423A-9100-0FA92EF5FC00}"/>
                </a:ext>
              </a:extLst>
            </p:cNvPr>
            <p:cNvCxnSpPr>
              <a:cxnSpLocks/>
              <a:stCxn id="209" idx="7"/>
            </p:cNvCxnSpPr>
            <p:nvPr/>
          </p:nvCxnSpPr>
          <p:spPr bwMode="gray">
            <a:xfrm flipV="1">
              <a:off x="4768717" y="2414061"/>
              <a:ext cx="307936" cy="37879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925BAE0-5BC8-4256-9F76-266B98710239}"/>
                </a:ext>
              </a:extLst>
            </p:cNvPr>
            <p:cNvCxnSpPr>
              <a:cxnSpLocks/>
              <a:stCxn id="277" idx="3"/>
              <a:endCxn id="212" idx="0"/>
            </p:cNvCxnSpPr>
            <p:nvPr/>
          </p:nvCxnSpPr>
          <p:spPr bwMode="gray">
            <a:xfrm flipH="1">
              <a:off x="4071724" y="2636656"/>
              <a:ext cx="122850" cy="213122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217D1C2F-442C-4C93-9C46-56FE6457EB48}"/>
                </a:ext>
              </a:extLst>
            </p:cNvPr>
            <p:cNvSpPr/>
            <p:nvPr/>
          </p:nvSpPr>
          <p:spPr bwMode="gray">
            <a:xfrm>
              <a:off x="5436705" y="3543811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78054B10-87BF-48C2-9927-90DF8656407A}"/>
                </a:ext>
              </a:extLst>
            </p:cNvPr>
            <p:cNvSpPr/>
            <p:nvPr/>
          </p:nvSpPr>
          <p:spPr bwMode="gray">
            <a:xfrm>
              <a:off x="5810156" y="3196339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B10B44C6-36EB-45CB-A143-54AC3CCED6FF}"/>
                </a:ext>
              </a:extLst>
            </p:cNvPr>
            <p:cNvCxnSpPr>
              <a:cxnSpLocks/>
              <a:stCxn id="225" idx="4"/>
              <a:endCxn id="224" idx="7"/>
            </p:cNvCxnSpPr>
            <p:nvPr/>
          </p:nvCxnSpPr>
          <p:spPr bwMode="gray">
            <a:xfrm flipH="1">
              <a:off x="5733291" y="3543811"/>
              <a:ext cx="250601" cy="5088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67DE33F9-EE66-49B8-8B96-EB2563726BC2}"/>
                </a:ext>
              </a:extLst>
            </p:cNvPr>
            <p:cNvCxnSpPr>
              <a:cxnSpLocks/>
              <a:stCxn id="216" idx="6"/>
              <a:endCxn id="225" idx="2"/>
            </p:cNvCxnSpPr>
            <p:nvPr/>
          </p:nvCxnSpPr>
          <p:spPr bwMode="gray">
            <a:xfrm>
              <a:off x="5331345" y="3298111"/>
              <a:ext cx="478811" cy="71964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7A70E0BE-41AB-494D-B65E-C4142466F9F8}"/>
                </a:ext>
              </a:extLst>
            </p:cNvPr>
            <p:cNvSpPr/>
            <p:nvPr/>
          </p:nvSpPr>
          <p:spPr bwMode="gray">
            <a:xfrm>
              <a:off x="4819603" y="3642287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4AAEDB5-2EBD-4AFD-A0EA-D5432A020220}"/>
                </a:ext>
              </a:extLst>
            </p:cNvPr>
            <p:cNvCxnSpPr>
              <a:cxnSpLocks/>
              <a:stCxn id="228" idx="6"/>
              <a:endCxn id="224" idx="2"/>
            </p:cNvCxnSpPr>
            <p:nvPr/>
          </p:nvCxnSpPr>
          <p:spPr bwMode="gray">
            <a:xfrm flipV="1">
              <a:off x="5167075" y="3717547"/>
              <a:ext cx="269630" cy="9847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E3F0A9E-D508-4E76-9048-C8CFCFF3A4E9}"/>
                </a:ext>
              </a:extLst>
            </p:cNvPr>
            <p:cNvCxnSpPr>
              <a:cxnSpLocks/>
              <a:stCxn id="209" idx="2"/>
              <a:endCxn id="212" idx="6"/>
            </p:cNvCxnSpPr>
            <p:nvPr/>
          </p:nvCxnSpPr>
          <p:spPr bwMode="gray">
            <a:xfrm flipH="1">
              <a:off x="4245460" y="2915703"/>
              <a:ext cx="226671" cy="107811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64F6E9A7-D331-4E9E-9A3A-B76727F85FFE}"/>
                </a:ext>
              </a:extLst>
            </p:cNvPr>
            <p:cNvCxnSpPr>
              <a:cxnSpLocks/>
              <a:stCxn id="209" idx="0"/>
              <a:endCxn id="277" idx="5"/>
            </p:cNvCxnSpPr>
            <p:nvPr/>
          </p:nvCxnSpPr>
          <p:spPr bwMode="gray">
            <a:xfrm flipH="1" flipV="1">
              <a:off x="4440274" y="2636656"/>
              <a:ext cx="205593" cy="105311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0B30E49-7B7D-4B14-8FAF-0EA529CD22DB}"/>
                </a:ext>
              </a:extLst>
            </p:cNvPr>
            <p:cNvCxnSpPr>
              <a:cxnSpLocks/>
              <a:stCxn id="210" idx="2"/>
              <a:endCxn id="209" idx="6"/>
            </p:cNvCxnSpPr>
            <p:nvPr/>
          </p:nvCxnSpPr>
          <p:spPr bwMode="gray">
            <a:xfrm flipH="1">
              <a:off x="4819603" y="2915703"/>
              <a:ext cx="765931" cy="0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6A629A7-73FB-491C-BF6E-90B334E55CCE}"/>
                </a:ext>
              </a:extLst>
            </p:cNvPr>
            <p:cNvSpPr/>
            <p:nvPr/>
          </p:nvSpPr>
          <p:spPr bwMode="gray">
            <a:xfrm>
              <a:off x="6280478" y="2487268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9361C590-C1D7-4C79-98CE-75FD062FA789}"/>
                </a:ext>
              </a:extLst>
            </p:cNvPr>
            <p:cNvSpPr/>
            <p:nvPr/>
          </p:nvSpPr>
          <p:spPr bwMode="gray">
            <a:xfrm>
              <a:off x="4143688" y="2340070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7074D568-EF2D-42E3-8892-9B1D056EEA15}"/>
                </a:ext>
              </a:extLst>
            </p:cNvPr>
            <p:cNvSpPr txBox="1"/>
            <p:nvPr/>
          </p:nvSpPr>
          <p:spPr bwMode="gray">
            <a:xfrm>
              <a:off x="4898484" y="4522589"/>
              <a:ext cx="5048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t</a:t>
              </a:r>
              <a:r>
                <a:rPr lang="en-US" b="1" baseline="-25000" dirty="0"/>
                <a:t>2</a:t>
              </a:r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8EEB26-6C89-4610-B7CE-DAEB0C8CE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1205" y="1650269"/>
            <a:ext cx="9107029" cy="692497"/>
          </a:xfrm>
        </p:spPr>
        <p:txBody>
          <a:bodyPr/>
          <a:lstStyle/>
          <a:p>
            <a:r>
              <a:rPr lang="en-US" sz="2400" dirty="0"/>
              <a:t>If p&gt;0.5, i.e., more than half of my neighbors chose product Red, then I also choose Red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3EF825-0DB1-44AD-A68B-6D000C493120}"/>
              </a:ext>
            </a:extLst>
          </p:cNvPr>
          <p:cNvGrpSpPr/>
          <p:nvPr/>
        </p:nvGrpSpPr>
        <p:grpSpPr>
          <a:xfrm>
            <a:off x="7929451" y="3156445"/>
            <a:ext cx="2690530" cy="2483810"/>
            <a:chOff x="7538926" y="2404890"/>
            <a:chExt cx="2690530" cy="2483810"/>
          </a:xfrm>
        </p:grpSpPr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CD6F6F1B-D542-46C6-B217-B89165F4BF7B}"/>
                </a:ext>
              </a:extLst>
            </p:cNvPr>
            <p:cNvSpPr txBox="1"/>
            <p:nvPr/>
          </p:nvSpPr>
          <p:spPr bwMode="gray">
            <a:xfrm>
              <a:off x="8477801" y="4519368"/>
              <a:ext cx="5048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t</a:t>
              </a:r>
              <a:r>
                <a:rPr lang="en-US" b="1" baseline="-25000" dirty="0"/>
                <a:t>3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EA86321-42A2-4810-A9ED-C73912349D0A}"/>
                </a:ext>
              </a:extLst>
            </p:cNvPr>
            <p:cNvSpPr/>
            <p:nvPr/>
          </p:nvSpPr>
          <p:spPr bwMode="gray">
            <a:xfrm>
              <a:off x="8073637" y="2837783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D979F3C-4734-4E04-895D-8BAFEDF9DC13}"/>
                </a:ext>
              </a:extLst>
            </p:cNvPr>
            <p:cNvSpPr/>
            <p:nvPr/>
          </p:nvSpPr>
          <p:spPr bwMode="gray">
            <a:xfrm>
              <a:off x="9187040" y="2837783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A70D111-B970-4B44-A463-D8248A44B970}"/>
                </a:ext>
              </a:extLst>
            </p:cNvPr>
            <p:cNvSpPr/>
            <p:nvPr/>
          </p:nvSpPr>
          <p:spPr bwMode="gray">
            <a:xfrm>
              <a:off x="7538926" y="2912522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549D7CA-2AC0-408E-99F1-037E32D303D5}"/>
                </a:ext>
              </a:extLst>
            </p:cNvPr>
            <p:cNvSpPr/>
            <p:nvPr/>
          </p:nvSpPr>
          <p:spPr bwMode="gray">
            <a:xfrm>
              <a:off x="7900335" y="3390631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472BB97-9585-42AA-A990-ADC157A2A452}"/>
                </a:ext>
              </a:extLst>
            </p:cNvPr>
            <p:cNvCxnSpPr>
              <a:cxnSpLocks/>
              <a:stCxn id="86" idx="4"/>
              <a:endCxn id="89" idx="0"/>
            </p:cNvCxnSpPr>
            <p:nvPr/>
          </p:nvCxnSpPr>
          <p:spPr bwMode="gray">
            <a:xfrm flipH="1">
              <a:off x="8074071" y="3185255"/>
              <a:ext cx="173302" cy="205376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D6AD921-5894-4929-83B9-ADAFB42980EF}"/>
                </a:ext>
              </a:extLst>
            </p:cNvPr>
            <p:cNvCxnSpPr>
              <a:cxnSpLocks/>
              <a:stCxn id="87" idx="4"/>
              <a:endCxn id="104" idx="7"/>
            </p:cNvCxnSpPr>
            <p:nvPr/>
          </p:nvCxnSpPr>
          <p:spPr bwMode="gray">
            <a:xfrm>
              <a:off x="9360776" y="3185255"/>
              <a:ext cx="347472" cy="15778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2BDF829-E203-45D6-951C-AAB4DDCAC678}"/>
                </a:ext>
              </a:extLst>
            </p:cNvPr>
            <p:cNvSpPr/>
            <p:nvPr/>
          </p:nvSpPr>
          <p:spPr bwMode="gray">
            <a:xfrm>
              <a:off x="8585379" y="3220191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A4D2B98-7555-4BF0-BD5C-B7DE3402C2FB}"/>
                </a:ext>
              </a:extLst>
            </p:cNvPr>
            <p:cNvCxnSpPr>
              <a:cxnSpLocks/>
              <a:stCxn id="86" idx="5"/>
              <a:endCxn id="92" idx="2"/>
            </p:cNvCxnSpPr>
            <p:nvPr/>
          </p:nvCxnSpPr>
          <p:spPr bwMode="gray">
            <a:xfrm>
              <a:off x="8370223" y="3134369"/>
              <a:ext cx="215156" cy="259558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15D8319-6240-42AA-BEAE-B1DDDDA8B0E6}"/>
                </a:ext>
              </a:extLst>
            </p:cNvPr>
            <p:cNvCxnSpPr>
              <a:cxnSpLocks/>
              <a:stCxn id="92" idx="6"/>
              <a:endCxn id="87" idx="3"/>
            </p:cNvCxnSpPr>
            <p:nvPr/>
          </p:nvCxnSpPr>
          <p:spPr bwMode="gray">
            <a:xfrm flipV="1">
              <a:off x="8932851" y="3134369"/>
              <a:ext cx="305075" cy="259558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9183275-9DB7-4052-81DC-9F3BFDD1051A}"/>
                </a:ext>
              </a:extLst>
            </p:cNvPr>
            <p:cNvSpPr/>
            <p:nvPr/>
          </p:nvSpPr>
          <p:spPr bwMode="gray">
            <a:xfrm>
              <a:off x="8706648" y="2424124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1330E7-5001-4C2B-893D-65019C736551}"/>
                </a:ext>
              </a:extLst>
            </p:cNvPr>
            <p:cNvCxnSpPr>
              <a:cxnSpLocks/>
              <a:stCxn id="96" idx="5"/>
              <a:endCxn id="87" idx="1"/>
            </p:cNvCxnSpPr>
            <p:nvPr/>
          </p:nvCxnSpPr>
          <p:spPr bwMode="gray">
            <a:xfrm>
              <a:off x="9003234" y="2720710"/>
              <a:ext cx="234692" cy="167959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AF3E592-CE97-41FD-9D4F-98F32FFF55CD}"/>
                </a:ext>
              </a:extLst>
            </p:cNvPr>
            <p:cNvCxnSpPr>
              <a:cxnSpLocks/>
              <a:stCxn id="87" idx="6"/>
              <a:endCxn id="113" idx="3"/>
            </p:cNvCxnSpPr>
            <p:nvPr/>
          </p:nvCxnSpPr>
          <p:spPr bwMode="gray">
            <a:xfrm flipV="1">
              <a:off x="9534512" y="2879670"/>
              <a:ext cx="398358" cy="131849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59E0080-B41D-4C72-B43F-767A2CC3026D}"/>
                </a:ext>
              </a:extLst>
            </p:cNvPr>
            <p:cNvCxnSpPr>
              <a:cxnSpLocks/>
              <a:stCxn id="86" idx="7"/>
              <a:endCxn id="96" idx="3"/>
            </p:cNvCxnSpPr>
            <p:nvPr/>
          </p:nvCxnSpPr>
          <p:spPr bwMode="gray">
            <a:xfrm flipV="1">
              <a:off x="8370223" y="2720710"/>
              <a:ext cx="387311" cy="167959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EC67DEDE-EE19-4C0D-B694-7050FB2D8341}"/>
                </a:ext>
              </a:extLst>
            </p:cNvPr>
            <p:cNvCxnSpPr>
              <a:cxnSpLocks/>
              <a:stCxn id="115" idx="3"/>
              <a:endCxn id="88" idx="0"/>
            </p:cNvCxnSpPr>
            <p:nvPr/>
          </p:nvCxnSpPr>
          <p:spPr bwMode="gray">
            <a:xfrm flipH="1">
              <a:off x="7712662" y="2701476"/>
              <a:ext cx="120063" cy="211046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706DEB6-67BA-4172-8FD2-337E5773EA8C}"/>
                </a:ext>
              </a:extLst>
            </p:cNvPr>
            <p:cNvSpPr/>
            <p:nvPr/>
          </p:nvSpPr>
          <p:spPr bwMode="gray">
            <a:xfrm>
              <a:off x="9038211" y="3649152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81D7F5F-8923-441B-8BA6-0900DB3271A6}"/>
                </a:ext>
              </a:extLst>
            </p:cNvPr>
            <p:cNvSpPr/>
            <p:nvPr/>
          </p:nvSpPr>
          <p:spPr bwMode="gray">
            <a:xfrm>
              <a:off x="9411662" y="3292155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EECE638-374C-45C5-B110-B1BD2D32B4FE}"/>
                </a:ext>
              </a:extLst>
            </p:cNvPr>
            <p:cNvCxnSpPr>
              <a:cxnSpLocks/>
              <a:stCxn id="104" idx="4"/>
              <a:endCxn id="103" idx="7"/>
            </p:cNvCxnSpPr>
            <p:nvPr/>
          </p:nvCxnSpPr>
          <p:spPr bwMode="gray">
            <a:xfrm flipH="1">
              <a:off x="9334797" y="3639627"/>
              <a:ext cx="250601" cy="60411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822602F-F191-4A01-969B-0E9D42B4E23C}"/>
                </a:ext>
              </a:extLst>
            </p:cNvPr>
            <p:cNvCxnSpPr>
              <a:cxnSpLocks/>
              <a:stCxn id="92" idx="6"/>
              <a:endCxn id="104" idx="2"/>
            </p:cNvCxnSpPr>
            <p:nvPr/>
          </p:nvCxnSpPr>
          <p:spPr bwMode="gray">
            <a:xfrm>
              <a:off x="8932851" y="3393927"/>
              <a:ext cx="478811" cy="71964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F55F7C1-C639-4E59-B5F9-1F759D87B131}"/>
                </a:ext>
              </a:extLst>
            </p:cNvPr>
            <p:cNvSpPr/>
            <p:nvPr/>
          </p:nvSpPr>
          <p:spPr bwMode="gray">
            <a:xfrm>
              <a:off x="8421109" y="3823828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32C51D0-6DC3-47C8-8EC4-D521084B2307}"/>
                </a:ext>
              </a:extLst>
            </p:cNvPr>
            <p:cNvCxnSpPr>
              <a:cxnSpLocks/>
              <a:stCxn id="107" idx="6"/>
              <a:endCxn id="103" idx="2"/>
            </p:cNvCxnSpPr>
            <p:nvPr/>
          </p:nvCxnSpPr>
          <p:spPr bwMode="gray">
            <a:xfrm flipV="1">
              <a:off x="8768581" y="3822888"/>
              <a:ext cx="269630" cy="174676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AFC74AD-B1A5-4A23-A825-F0748681B255}"/>
                </a:ext>
              </a:extLst>
            </p:cNvPr>
            <p:cNvCxnSpPr>
              <a:cxnSpLocks/>
              <a:stCxn id="86" idx="2"/>
              <a:endCxn id="88" idx="6"/>
            </p:cNvCxnSpPr>
            <p:nvPr/>
          </p:nvCxnSpPr>
          <p:spPr bwMode="gray">
            <a:xfrm flipH="1">
              <a:off x="7886398" y="3011519"/>
              <a:ext cx="187239" cy="74739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62CDD0-A710-4FA2-AF53-B80A2B9B408E}"/>
                </a:ext>
              </a:extLst>
            </p:cNvPr>
            <p:cNvCxnSpPr>
              <a:cxnSpLocks/>
              <a:stCxn id="86" idx="0"/>
              <a:endCxn id="115" idx="5"/>
            </p:cNvCxnSpPr>
            <p:nvPr/>
          </p:nvCxnSpPr>
          <p:spPr bwMode="gray">
            <a:xfrm flipH="1" flipV="1">
              <a:off x="8078425" y="2701476"/>
              <a:ext cx="168948" cy="136307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6BC0174-4E85-4647-936A-E60451C2F0DF}"/>
                </a:ext>
              </a:extLst>
            </p:cNvPr>
            <p:cNvCxnSpPr>
              <a:cxnSpLocks/>
              <a:stCxn id="87" idx="2"/>
              <a:endCxn id="86" idx="6"/>
            </p:cNvCxnSpPr>
            <p:nvPr/>
          </p:nvCxnSpPr>
          <p:spPr bwMode="gray">
            <a:xfrm flipH="1">
              <a:off x="8421109" y="3011519"/>
              <a:ext cx="765931" cy="0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0882794-92D0-4C67-966D-4EC89267A11D}"/>
                </a:ext>
              </a:extLst>
            </p:cNvPr>
            <p:cNvSpPr/>
            <p:nvPr/>
          </p:nvSpPr>
          <p:spPr bwMode="gray">
            <a:xfrm>
              <a:off x="9881984" y="2583084"/>
              <a:ext cx="347472" cy="347472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9EB4333-7844-49BE-AB7A-F5566F6AF9D1}"/>
                </a:ext>
              </a:extLst>
            </p:cNvPr>
            <p:cNvSpPr/>
            <p:nvPr/>
          </p:nvSpPr>
          <p:spPr bwMode="gray">
            <a:xfrm>
              <a:off x="7781839" y="2404890"/>
              <a:ext cx="347472" cy="34747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23236EA-8749-44B6-9285-ABB51D482576}"/>
              </a:ext>
            </a:extLst>
          </p:cNvPr>
          <p:cNvCxnSpPr>
            <a:cxnSpLocks/>
          </p:cNvCxnSpPr>
          <p:nvPr/>
        </p:nvCxnSpPr>
        <p:spPr bwMode="gray">
          <a:xfrm flipV="1">
            <a:off x="704457" y="5176884"/>
            <a:ext cx="10163568" cy="97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18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8C16-0963-4982-A77C-541A9668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Cascade size (nodes) and virality (Wiener index)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CDCC1-C8DF-4D63-B7FB-4CB921194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D3ECC-9619-430D-9F17-F23FC3476B32}"/>
              </a:ext>
            </a:extLst>
          </p:cNvPr>
          <p:cNvSpPr txBox="1"/>
          <p:nvPr/>
        </p:nvSpPr>
        <p:spPr bwMode="gray">
          <a:xfrm>
            <a:off x="315046" y="2423967"/>
            <a:ext cx="3239282" cy="11329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latin typeface="+mj-lt"/>
              </a:rPr>
              <a:t>Wiener index </a:t>
            </a:r>
            <a:r>
              <a:rPr lang="en-US" sz="1400" dirty="0">
                <a:latin typeface="+mj-lt"/>
              </a:rPr>
              <a:t>(or s</a:t>
            </a:r>
            <a:r>
              <a:rPr lang="en-US" sz="1400" b="0" i="0" u="none" strike="noStrike" baseline="0" dirty="0">
                <a:latin typeface="+mj-lt"/>
              </a:rPr>
              <a:t>tructural virality) </a:t>
            </a:r>
            <a:r>
              <a:rPr lang="en-US" sz="1400" i="1" dirty="0">
                <a:latin typeface="+mj-lt"/>
              </a:rPr>
              <a:t>v(T) </a:t>
            </a:r>
            <a:r>
              <a:rPr lang="en-US" sz="1400" dirty="0">
                <a:latin typeface="+mj-lt"/>
              </a:rPr>
              <a:t>is</a:t>
            </a:r>
            <a:r>
              <a:rPr lang="en-US" sz="1400" b="0" i="0" u="none" strike="noStrike" baseline="0" dirty="0">
                <a:latin typeface="+mj-lt"/>
              </a:rPr>
              <a:t> the average distance between all pairs of nodes in a diffusion tree T ; that is, for n&gt;1 nodes,</a:t>
            </a:r>
            <a:endParaRPr lang="en-US" sz="1400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A89C87-3819-4657-92BB-25D5E223C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83" y="3634352"/>
            <a:ext cx="2315189" cy="7190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D571B6-B2F6-4D9F-9A1D-93A19B9A81F5}"/>
              </a:ext>
            </a:extLst>
          </p:cNvPr>
          <p:cNvSpPr txBox="1"/>
          <p:nvPr/>
        </p:nvSpPr>
        <p:spPr bwMode="gray">
          <a:xfrm>
            <a:off x="578652" y="4523306"/>
            <a:ext cx="23151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+mj-lt"/>
              </a:rPr>
              <a:t>length of the shortest path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DB60C-BC53-4806-BCD7-F7C7EC0AE7A6}"/>
              </a:ext>
            </a:extLst>
          </p:cNvPr>
          <p:cNvCxnSpPr/>
          <p:nvPr/>
        </p:nvCxnSpPr>
        <p:spPr bwMode="gray">
          <a:xfrm>
            <a:off x="2289975" y="4111074"/>
            <a:ext cx="0" cy="4122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2F6393-2FCB-4A6B-9DFC-3C78756BCDC9}"/>
              </a:ext>
            </a:extLst>
          </p:cNvPr>
          <p:cNvSpPr txBox="1"/>
          <p:nvPr/>
        </p:nvSpPr>
        <p:spPr bwMode="gray">
          <a:xfrm>
            <a:off x="-1" y="6395413"/>
            <a:ext cx="8229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Cheng, J., Adamic, L., Dow, P. A., Kleinberg, J. M., &amp; Leskovec, J. (2014). Can cascades be predicted?</a:t>
            </a:r>
          </a:p>
          <a:p>
            <a:r>
              <a:rPr lang="en-US" sz="1200" dirty="0"/>
              <a:t>Goel, S., Anderson, A., </a:t>
            </a:r>
            <a:r>
              <a:rPr lang="en-US" sz="1200" dirty="0" err="1"/>
              <a:t>Hofman</a:t>
            </a:r>
            <a:r>
              <a:rPr lang="en-US" sz="1200" dirty="0"/>
              <a:t>, J., &amp; Watts, D. J. (2016). The structural virality of online diffusion.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5DD240-0B74-455C-9DB0-413601F9877C}"/>
              </a:ext>
            </a:extLst>
          </p:cNvPr>
          <p:cNvSpPr txBox="1"/>
          <p:nvPr/>
        </p:nvSpPr>
        <p:spPr bwMode="gray">
          <a:xfrm>
            <a:off x="9825320" y="3993853"/>
            <a:ext cx="21434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+mj-lt"/>
              </a:rPr>
              <a:t>The mean structural virality (Wiener index) increases with cascade size, but it is significantly higher for user cascades.</a:t>
            </a:r>
            <a:endParaRPr lang="en-US" sz="1400" dirty="0">
              <a:latin typeface="+mj-l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4EDB4B0-8AE1-443B-A5F4-8D03E94B6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987" y="3243198"/>
            <a:ext cx="5945332" cy="29758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C440826-0488-445D-B72D-DA74FF45D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8189" y="907376"/>
            <a:ext cx="6217116" cy="244773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C2F5D5C-3C4F-4431-9B58-4FFDB72CCB90}"/>
              </a:ext>
            </a:extLst>
          </p:cNvPr>
          <p:cNvSpPr txBox="1"/>
          <p:nvPr/>
        </p:nvSpPr>
        <p:spPr bwMode="gray">
          <a:xfrm>
            <a:off x="9825320" y="1115582"/>
            <a:ext cx="23666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The complementary cumulative distribution (CCDF) of cascade size (left) and structural virality measured by using the</a:t>
            </a:r>
            <a:r>
              <a:rPr lang="en-US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Wiener index (right).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CC8EF7-51EB-493C-A6F2-51E3F9BD9DEF}"/>
              </a:ext>
            </a:extLst>
          </p:cNvPr>
          <p:cNvSpPr txBox="1"/>
          <p:nvPr/>
        </p:nvSpPr>
        <p:spPr bwMode="gray">
          <a:xfrm>
            <a:off x="10430571" y="5459360"/>
            <a:ext cx="1725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[Cheng et al. 2014]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C216E-95BE-4C69-BFCD-07B564F07E2F}"/>
              </a:ext>
            </a:extLst>
          </p:cNvPr>
          <p:cNvSpPr txBox="1"/>
          <p:nvPr/>
        </p:nvSpPr>
        <p:spPr bwMode="gray">
          <a:xfrm>
            <a:off x="10430571" y="3101745"/>
            <a:ext cx="1725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[Cheng et al. 2014]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995AD6-E33B-48E1-8266-78AD9BAA4817}"/>
              </a:ext>
            </a:extLst>
          </p:cNvPr>
          <p:cNvSpPr txBox="1"/>
          <p:nvPr/>
        </p:nvSpPr>
        <p:spPr bwMode="gray">
          <a:xfrm>
            <a:off x="2003140" y="4847773"/>
            <a:ext cx="1717382" cy="27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[Goel et al. 2016]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73052-8F34-4CAE-9C17-D7F354FA3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802964"/>
            <a:ext cx="3707155" cy="134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0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7" grpId="0"/>
      <p:bldP spid="35" grpId="0"/>
      <p:bldP spid="20" grpId="0"/>
      <p:bldP spid="22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EFA1-FF5E-4E80-904E-E86607A9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Cascade Model – Decisions, Signal, Payoffs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BFAFD-A89B-45E8-8BCE-407AF6060B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925022"/>
                <a:ext cx="11473384" cy="255352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Take an environment with states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r>
                  <a:rPr lang="en-US" dirty="0"/>
                  <a:t> for good and bad and true state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set of individuals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receives a private information (or signal)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 </m:t>
                    </m:r>
                    <m:d>
                      <m:dPr>
                        <m:begChr m:val="{"/>
                        <m:endChr m:val="}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𝒉𝒊𝒈𝒉</m:t>
                        </m:r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𝒍𝒐𝒘</m:t>
                        </m:r>
                      </m:e>
                    </m:d>
                  </m:oMath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high</a:t>
                </a:r>
                <a:r>
                  <a:rPr lang="en-US" dirty="0"/>
                  <a:t> means that accepting a change in state is a good idea, </a:t>
                </a:r>
                <a:r>
                  <a:rPr lang="en-US" i="1" dirty="0"/>
                  <a:t>low</a:t>
                </a:r>
                <a:r>
                  <a:rPr lang="en-US" dirty="0"/>
                  <a:t> signals otherwise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accepting A is good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𝒉𝒊𝒈𝒉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𝒍𝒐𝒘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b="1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Conversely, if accepting is a bad idea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𝒍𝒐𝒘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𝒉𝒊𝒈𝒉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BFAFD-A89B-45E8-8BCE-407AF6060B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925022"/>
                <a:ext cx="11473384" cy="2553520"/>
              </a:xfrm>
              <a:blipFill>
                <a:blip r:embed="rId3"/>
                <a:stretch>
                  <a:fillRect l="-1168" t="-2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6C73-0A1C-4E7C-9823-FD09B079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33BBE-7427-402A-BE2C-1BC21C51DE0F}"/>
              </a:ext>
            </a:extLst>
          </p:cNvPr>
          <p:cNvSpPr txBox="1"/>
          <p:nvPr/>
        </p:nvSpPr>
        <p:spPr bwMode="gray">
          <a:xfrm>
            <a:off x="0" y="6436003"/>
            <a:ext cx="12090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Alevy</a:t>
            </a:r>
            <a:r>
              <a:rPr lang="en-US" sz="1200" dirty="0"/>
              <a:t>, J., et al., (2007), Information Cascades: Evidence from a Field Experiment with Financial Market Professionals</a:t>
            </a:r>
          </a:p>
          <a:p>
            <a:r>
              <a:rPr lang="en-US" sz="1200" dirty="0"/>
              <a:t>Easley, D.,&amp; Kleinberg, J., (2010) Networks, Crowds, and Markets: Reasoning about a Highly Connected World.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F06A5-395D-47EE-B4B6-16F231BC8210}"/>
                  </a:ext>
                </a:extLst>
              </p:cNvPr>
              <p:cNvSpPr txBox="1"/>
              <p:nvPr/>
            </p:nvSpPr>
            <p:spPr bwMode="gray">
              <a:xfrm>
                <a:off x="478369" y="4630633"/>
                <a:ext cx="9370482" cy="1701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Individuals have same signal precision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After receiving the signal, each agent </a:t>
                </a:r>
                <a:r>
                  <a:rPr lang="en-US" b="1" i="1" dirty="0">
                    <a:latin typeface="+mj-lt"/>
                  </a:rPr>
                  <a:t>I</a:t>
                </a:r>
                <a:r>
                  <a:rPr lang="en-US" dirty="0">
                    <a:latin typeface="+mj-lt"/>
                  </a:rPr>
                  <a:t> makes a decision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for either </a:t>
                </a:r>
                <a:r>
                  <a:rPr lang="en-US" b="1" i="1" dirty="0">
                    <a:latin typeface="+mj-lt"/>
                  </a:rPr>
                  <a:t>B</a:t>
                </a:r>
                <a:r>
                  <a:rPr lang="en-US" b="1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or </a:t>
                </a:r>
                <a:r>
                  <a:rPr lang="en-US" b="1" i="1" dirty="0">
                    <a:latin typeface="+mj-lt"/>
                  </a:rPr>
                  <a:t>G</a:t>
                </a:r>
                <a:r>
                  <a:rPr lang="en-US" dirty="0">
                    <a:latin typeface="+mj-lt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accepts an option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dirty="0">
                    <a:latin typeface="+mj-lt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receives a payoff (reward)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receives rejects an option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latin typeface="+mj-lt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receives zero payoff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8F06A5-395D-47EE-B4B6-16F231BC8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69" y="4630633"/>
                <a:ext cx="9370482" cy="1701107"/>
              </a:xfrm>
              <a:prstGeom prst="rect">
                <a:avLst/>
              </a:prstGeom>
              <a:blipFill>
                <a:blip r:embed="rId4"/>
                <a:stretch>
                  <a:fillRect l="-390" r="-325" b="-4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93C8724-EA5C-49F3-8AEE-D1FF6130FD2F}"/>
              </a:ext>
            </a:extLst>
          </p:cNvPr>
          <p:cNvGrpSpPr/>
          <p:nvPr/>
        </p:nvGrpSpPr>
        <p:grpSpPr>
          <a:xfrm>
            <a:off x="1188281" y="3157336"/>
            <a:ext cx="7765218" cy="1421165"/>
            <a:chOff x="1188281" y="3157336"/>
            <a:chExt cx="7765218" cy="14211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29B455-919F-4F09-BC87-ADA50DE75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8281" y="3157336"/>
              <a:ext cx="3526594" cy="142116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0C73DB-9BB5-46CA-9DF7-B0376EAB8B91}"/>
                </a:ext>
              </a:extLst>
            </p:cNvPr>
            <p:cNvSpPr txBox="1"/>
            <p:nvPr/>
          </p:nvSpPr>
          <p:spPr bwMode="gray">
            <a:xfrm>
              <a:off x="4864930" y="3627453"/>
              <a:ext cx="408856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latin typeface="CMR12"/>
                </a:rPr>
                <a:t>P</a:t>
              </a:r>
              <a:r>
                <a:rPr lang="en-US" sz="1800" b="0" i="0" u="none" strike="noStrike" baseline="0" dirty="0">
                  <a:latin typeface="CMR12"/>
                </a:rPr>
                <a:t>robabilities of receiving a low or high signal,  as a function of the two possible states of the environment (</a:t>
              </a:r>
              <a:r>
                <a:rPr lang="en-US" sz="1800" b="0" i="0" u="none" strike="noStrike" baseline="0" dirty="0">
                  <a:latin typeface="CMMI12"/>
                </a:rPr>
                <a:t>G </a:t>
              </a:r>
              <a:r>
                <a:rPr lang="en-US" sz="1800" b="0" i="0" u="none" strike="noStrike" baseline="0" dirty="0">
                  <a:latin typeface="CMR12"/>
                </a:rPr>
                <a:t>or </a:t>
              </a:r>
              <a:r>
                <a:rPr lang="en-US" sz="1800" b="0" i="0" u="none" strike="noStrike" baseline="0" dirty="0">
                  <a:latin typeface="CMMI12"/>
                </a:rPr>
                <a:t>B</a:t>
              </a:r>
              <a:r>
                <a:rPr lang="en-US" sz="1800" b="0" i="0" u="none" strike="noStrike" baseline="0" dirty="0">
                  <a:latin typeface="CMR12"/>
                </a:rPr>
                <a:t>).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549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7245-9931-45A8-99C1-5CB87109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decision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D9EAE-B3F4-453A-BBF9-E6E1A5B28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121020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state has a prior (common-knowledge)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)=1−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individual receives their signal in an exogenously determined order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individual also observes the history of choices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1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D9EAE-B3F4-453A-BBF9-E6E1A5B28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1210203"/>
              </a:xfrm>
              <a:blipFill>
                <a:blip r:embed="rId2"/>
                <a:stretch>
                  <a:fillRect l="-1168" t="-4523" b="-10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A085B-2DEE-41DF-A9D3-F380A5A3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817790-8D08-4E66-A1A0-A7106AF030A6}"/>
                  </a:ext>
                </a:extLst>
              </p:cNvPr>
              <p:cNvSpPr txBox="1"/>
              <p:nvPr/>
            </p:nvSpPr>
            <p:spPr bwMode="gray">
              <a:xfrm>
                <a:off x="2182522" y="4999541"/>
                <a:ext cx="683635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0" dirty="0">
                    <a:latin typeface="+mj-lt"/>
                  </a:rPr>
                  <a:t>Then</a:t>
                </a:r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𝑞𝑝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&lt;q</a:t>
                </a:r>
              </a:p>
              <a:p>
                <a:pPr algn="ctr"/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h𝑖𝑔h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817790-8D08-4E66-A1A0-A7106AF0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82522" y="4999541"/>
                <a:ext cx="6836356" cy="1200329"/>
              </a:xfrm>
              <a:prstGeom prst="rect">
                <a:avLst/>
              </a:prstGeom>
              <a:blipFill>
                <a:blip r:embed="rId3"/>
                <a:stretch>
                  <a:fillRect l="-714" t="-2538" b="-4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1ADC09-2D31-4673-87A0-6EDE78F949B6}"/>
              </a:ext>
            </a:extLst>
          </p:cNvPr>
          <p:cNvCxnSpPr/>
          <p:nvPr/>
        </p:nvCxnSpPr>
        <p:spPr bwMode="gray">
          <a:xfrm flipH="1">
            <a:off x="4876800" y="4293698"/>
            <a:ext cx="544222" cy="30740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1D9476-011A-4DC7-9465-0B1A600139DC}"/>
              </a:ext>
            </a:extLst>
          </p:cNvPr>
          <p:cNvCxnSpPr>
            <a:cxnSpLocks/>
          </p:cNvCxnSpPr>
          <p:nvPr/>
        </p:nvCxnSpPr>
        <p:spPr bwMode="gray">
          <a:xfrm>
            <a:off x="4686300" y="5095875"/>
            <a:ext cx="190500" cy="23858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2AF57B-A10A-41DD-8542-071BD79038A9}"/>
              </a:ext>
            </a:extLst>
          </p:cNvPr>
          <p:cNvSpPr txBox="1"/>
          <p:nvPr/>
        </p:nvSpPr>
        <p:spPr bwMode="gray">
          <a:xfrm>
            <a:off x="2028825" y="6315123"/>
            <a:ext cx="6836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makes sense as G is a good idea given a high signal.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BB7406-2843-4E90-A2A1-FB013AE2C5A0}"/>
                  </a:ext>
                </a:extLst>
              </p:cNvPr>
              <p:cNvSpPr txBox="1"/>
              <p:nvPr/>
            </p:nvSpPr>
            <p:spPr bwMode="gray">
              <a:xfrm>
                <a:off x="1695451" y="2749968"/>
                <a:ext cx="8562974" cy="744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h𝑖𝑔h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high</m:t>
                              </m:r>
                              <m:r>
                                <a:rPr lang="en-US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high</m:t>
                              </m:r>
                              <m:r>
                                <a:rPr lang="en-US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</m:d>
                          <m: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high</m:t>
                              </m:r>
                              <m:r>
                                <a:rPr lang="en-US" sz="20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BB7406-2843-4E90-A2A1-FB013AE2C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5451" y="2749968"/>
                <a:ext cx="8562974" cy="744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9F02F6-CFAA-4F6B-B754-94DF31E15DF1}"/>
                  </a:ext>
                </a:extLst>
              </p:cNvPr>
              <p:cNvSpPr txBox="1"/>
              <p:nvPr/>
            </p:nvSpPr>
            <p:spPr bwMode="gray">
              <a:xfrm>
                <a:off x="2182522" y="3630264"/>
                <a:ext cx="6248400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9F02F6-CFAA-4F6B-B754-94DF31E15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82522" y="3630264"/>
                <a:ext cx="6248400" cy="6158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F4723B-0B1F-4931-A2EB-45B8B41FBC02}"/>
                  </a:ext>
                </a:extLst>
              </p:cNvPr>
              <p:cNvSpPr txBox="1"/>
              <p:nvPr/>
            </p:nvSpPr>
            <p:spPr bwMode="gray">
              <a:xfrm>
                <a:off x="2182522" y="4268287"/>
                <a:ext cx="62484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Since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F4723B-0B1F-4931-A2EB-45B8B41F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82522" y="4268287"/>
                <a:ext cx="6248400" cy="646331"/>
              </a:xfrm>
              <a:prstGeom prst="rect">
                <a:avLst/>
              </a:prstGeom>
              <a:blipFill>
                <a:blip r:embed="rId6"/>
                <a:stretch>
                  <a:fillRect l="-780" t="-4717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1B97D92-01F8-425D-889C-0268B9090CFA}"/>
              </a:ext>
            </a:extLst>
          </p:cNvPr>
          <p:cNvSpPr txBox="1"/>
          <p:nvPr/>
        </p:nvSpPr>
        <p:spPr bwMode="gray">
          <a:xfrm>
            <a:off x="9500657" y="2936978"/>
            <a:ext cx="2157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(Bayes Rule 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62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9" grpId="0"/>
      <p:bldP spid="21" grpId="0"/>
      <p:bldP spid="25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64FE-1F40-4A16-A2F7-E208C5F7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Signals – part1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2CD82D-6E3B-42B8-B9D5-72DEBA1B1B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941140"/>
                <a:ext cx="10475381" cy="121020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has one signal (her prior)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has her prior and the decision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has her prior and the history of previous decisions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2CD82D-6E3B-42B8-B9D5-72DEBA1B1B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941140"/>
                <a:ext cx="10475381" cy="1210203"/>
              </a:xfrm>
              <a:blipFill>
                <a:blip r:embed="rId2"/>
                <a:stretch>
                  <a:fillRect l="-1222" t="-4020" b="-10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1C04A-70FF-42C2-BF34-25D53395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0006" y="6572530"/>
            <a:ext cx="771750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9</a:t>
            </a:fld>
            <a:endParaRPr lang="en-US"/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614077EE-59BC-44C4-B547-0E3BFADEFE9D}"/>
              </a:ext>
            </a:extLst>
          </p:cNvPr>
          <p:cNvSpPr txBox="1"/>
          <p:nvPr/>
        </p:nvSpPr>
        <p:spPr bwMode="gray">
          <a:xfrm>
            <a:off x="8260610" y="5928220"/>
            <a:ext cx="3070641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Is this posterior larger or smaller than 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3AA7AB7B-19C8-460B-83A2-0D4A6D68BAAA}"/>
                  </a:ext>
                </a:extLst>
              </p:cNvPr>
              <p:cNvSpPr txBox="1"/>
              <p:nvPr/>
            </p:nvSpPr>
            <p:spPr bwMode="gray">
              <a:xfrm>
                <a:off x="2396069" y="5928220"/>
                <a:ext cx="6248400" cy="707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p>
                          </m:sSup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3AA7AB7B-19C8-460B-83A2-0D4A6D68B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96069" y="5928220"/>
                <a:ext cx="6248400" cy="707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DBDB6969-1488-497A-BE17-6A49859E5B76}"/>
                  </a:ext>
                </a:extLst>
              </p:cNvPr>
              <p:cNvSpPr txBox="1"/>
              <p:nvPr/>
            </p:nvSpPr>
            <p:spPr bwMode="gray">
              <a:xfrm>
                <a:off x="8041444" y="3308092"/>
                <a:ext cx="3872212" cy="679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DBDB6969-1488-497A-BE17-6A49859E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41444" y="3308092"/>
                <a:ext cx="3872212" cy="6790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0" name="TextBox 399">
            <a:extLst>
              <a:ext uri="{FF2B5EF4-FFF2-40B4-BE49-F238E27FC236}">
                <a16:creationId xmlns:a16="http://schemas.microsoft.com/office/drawing/2014/main" id="{ABF241F2-5608-4B25-AB17-41FE57755C87}"/>
              </a:ext>
            </a:extLst>
          </p:cNvPr>
          <p:cNvSpPr txBox="1"/>
          <p:nvPr/>
        </p:nvSpPr>
        <p:spPr bwMode="gray">
          <a:xfrm>
            <a:off x="535519" y="5677053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Putting numerator and denominator together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CB54B478-5C52-46F1-A3DC-451543B029CD}"/>
                  </a:ext>
                </a:extLst>
              </p:cNvPr>
              <p:cNvSpPr txBox="1"/>
              <p:nvPr/>
            </p:nvSpPr>
            <p:spPr bwMode="gray">
              <a:xfrm>
                <a:off x="535519" y="2597419"/>
                <a:ext cx="1047538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Generalizing to sequence </a:t>
                </a:r>
                <a:r>
                  <a:rPr lang="en-US" i="1" dirty="0"/>
                  <a:t>S</a:t>
                </a:r>
                <a:r>
                  <a:rPr lang="en-US" dirty="0"/>
                  <a:t> of independently generated signals consisting of </a:t>
                </a:r>
                <a:r>
                  <a:rPr lang="en-US" i="1" dirty="0"/>
                  <a:t>a</a:t>
                </a:r>
                <a:r>
                  <a:rPr lang="en-US" dirty="0"/>
                  <a:t> high signals and </a:t>
                </a:r>
                <a:r>
                  <a:rPr lang="en-US" i="1" dirty="0"/>
                  <a:t>b</a:t>
                </a:r>
                <a:r>
                  <a:rPr lang="en-US" dirty="0"/>
                  <a:t> low signals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&gt;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&lt;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CB54B478-5C52-46F1-A3DC-451543B02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5519" y="2597419"/>
                <a:ext cx="10475380" cy="1477328"/>
              </a:xfrm>
              <a:prstGeom prst="rect">
                <a:avLst/>
              </a:prstGeom>
              <a:blipFill>
                <a:blip r:embed="rId5"/>
                <a:stretch>
                  <a:fillRect l="-524" t="-2066" b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F601ACFD-604D-466A-8658-62AF1CC472CB}"/>
                  </a:ext>
                </a:extLst>
              </p:cNvPr>
              <p:cNvSpPr txBox="1"/>
              <p:nvPr/>
            </p:nvSpPr>
            <p:spPr bwMode="gray">
              <a:xfrm>
                <a:off x="561975" y="4484178"/>
                <a:ext cx="10877550" cy="9402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Because signals are generated independently, we can simply multiply their probabilities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p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F601ACFD-604D-466A-8658-62AF1CC47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975" y="4484178"/>
                <a:ext cx="10877550" cy="940257"/>
              </a:xfrm>
              <a:prstGeom prst="rect">
                <a:avLst/>
              </a:prstGeom>
              <a:blipFill>
                <a:blip r:embed="rId6"/>
                <a:stretch>
                  <a:fillRect l="-448" t="-3896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08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397" grpId="0"/>
      <p:bldP spid="399" grpId="0"/>
      <p:bldP spid="400" grpId="0"/>
      <p:bldP spid="402" grpId="0"/>
      <p:bldP spid="404" grpId="0"/>
    </p:bldLst>
  </p:timing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17206</TotalTime>
  <Words>7882</Words>
  <Application>Microsoft Office PowerPoint</Application>
  <PresentationFormat>Widescreen</PresentationFormat>
  <Paragraphs>981</Paragraphs>
  <Slides>46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9" baseType="lpstr">
      <vt:lpstr>AdvOT144a03c1</vt:lpstr>
      <vt:lpstr>AdvOT1ef757c0</vt:lpstr>
      <vt:lpstr>AdvOT735b620e</vt:lpstr>
      <vt:lpstr>AdvOT7d6df7ab.I</vt:lpstr>
      <vt:lpstr>Arial</vt:lpstr>
      <vt:lpstr>Calibri</vt:lpstr>
      <vt:lpstr>Calibri Light</vt:lpstr>
      <vt:lpstr>Cambria Math</vt:lpstr>
      <vt:lpstr>CMMI12</vt:lpstr>
      <vt:lpstr>CMR12</vt:lpstr>
      <vt:lpstr>CMR17</vt:lpstr>
      <vt:lpstr>LinBiolinumTB</vt:lpstr>
      <vt:lpstr>NimbusRomNo9L-Medi</vt:lpstr>
      <vt:lpstr>NimbusRomNo9L-Regu</vt:lpstr>
      <vt:lpstr>NimbusSanL-Regu</vt:lpstr>
      <vt:lpstr>NimbusSanL-ReguItal</vt:lpstr>
      <vt:lpstr>Times New Roman</vt:lpstr>
      <vt:lpstr>Verdana</vt:lpstr>
      <vt:lpstr>Wingdings</vt:lpstr>
      <vt:lpstr>y7poi</vt:lpstr>
      <vt:lpstr>y7por</vt:lpstr>
      <vt:lpstr>HPI PPT-Template</vt:lpstr>
      <vt:lpstr>Bitmap Image</vt:lpstr>
      <vt:lpstr>Propagation Graph Neural Networks lecture-14  Course on Graph Neural Networks (Winter Term 20/21)</vt:lpstr>
      <vt:lpstr>Quick recap – Where are we now?</vt:lpstr>
      <vt:lpstr>Topics</vt:lpstr>
      <vt:lpstr>Information Cascade Phenomenon</vt:lpstr>
      <vt:lpstr>Example of a product adoption cascade</vt:lpstr>
      <vt:lpstr>Cascade size (nodes) and virality (Wiener index)</vt:lpstr>
      <vt:lpstr>A Cascade Model – Decisions, Signal, Payoffs</vt:lpstr>
      <vt:lpstr>Individual decision</vt:lpstr>
      <vt:lpstr>Multiple Signals – part1</vt:lpstr>
      <vt:lpstr>Multiple Signals – part2</vt:lpstr>
      <vt:lpstr>Cascades with activation time</vt:lpstr>
      <vt:lpstr>Activation threshold and Burstiness of Cascades</vt:lpstr>
      <vt:lpstr>Cascades - Challenges</vt:lpstr>
      <vt:lpstr>Prediction models for cascades</vt:lpstr>
      <vt:lpstr>Decision-Based Cascading Models</vt:lpstr>
      <vt:lpstr>How to start (or prevent) a cascade?</vt:lpstr>
      <vt:lpstr>Propagation as Decision Making </vt:lpstr>
      <vt:lpstr>Example</vt:lpstr>
      <vt:lpstr>Example with a=5, b=3, c=1</vt:lpstr>
      <vt:lpstr>Generalized Decision Model</vt:lpstr>
      <vt:lpstr>Generalized Decision Model</vt:lpstr>
      <vt:lpstr>Probabilistic Cascading Models</vt:lpstr>
      <vt:lpstr>R0 The R ZERO</vt:lpstr>
      <vt:lpstr>SIR model</vt:lpstr>
      <vt:lpstr>SEIZ model</vt:lpstr>
      <vt:lpstr>Other models</vt:lpstr>
      <vt:lpstr>Failure Cascades in Power Grids</vt:lpstr>
      <vt:lpstr>Cascade Failures in Electrical Communication Networks (ECN) [wang 2019]</vt:lpstr>
      <vt:lpstr>Dynamic Power Flow Algorithm</vt:lpstr>
      <vt:lpstr>Outbreak Detection</vt:lpstr>
      <vt:lpstr>The Phenomenon of Diminishing Returns</vt:lpstr>
      <vt:lpstr>Phenomena with Diminishing returns </vt:lpstr>
      <vt:lpstr>Non-Decreasing - Monotone</vt:lpstr>
      <vt:lpstr>Sensing problem - Entropy</vt:lpstr>
      <vt:lpstr>Why is submodularity important?</vt:lpstr>
      <vt:lpstr>Applications of submodular function optimization</vt:lpstr>
      <vt:lpstr>Example of Combinatorial Optimization Problems</vt:lpstr>
      <vt:lpstr>Short historical perspective  of submodular functions</vt:lpstr>
      <vt:lpstr>Submodularity as Information of a set [Bilmes 2020] </vt:lpstr>
      <vt:lpstr>Submodularity as Information of a set [Bilmes 2020] </vt:lpstr>
      <vt:lpstr>Example: Optimal Assignment Problem</vt:lpstr>
      <vt:lpstr>Proof of Submodularity</vt:lpstr>
      <vt:lpstr>Four cases - Proof of Submodularity</vt:lpstr>
      <vt:lpstr>How to control these complex non-linear systems?</vt:lpstr>
      <vt:lpstr>Final Presentations of GNN projects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Evolution Networks lecture-9  Course on Graph Neural Networks (Winter Term 20/21)</dc:title>
  <dc:creator>Christian Adriano</dc:creator>
  <cp:lastModifiedBy>Christian Adriano</cp:lastModifiedBy>
  <cp:revision>795</cp:revision>
  <dcterms:created xsi:type="dcterms:W3CDTF">2020-12-16T15:45:57Z</dcterms:created>
  <dcterms:modified xsi:type="dcterms:W3CDTF">2021-03-11T16:20:50Z</dcterms:modified>
</cp:coreProperties>
</file>